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4"/>
    <p:sldMasterId id="2147483865" r:id="rId5"/>
  </p:sldMasterIdLst>
  <p:notesMasterIdLst>
    <p:notesMasterId r:id="rId28"/>
  </p:notesMasterIdLst>
  <p:handoutMasterIdLst>
    <p:handoutMasterId r:id="rId29"/>
  </p:handoutMasterIdLst>
  <p:sldIdLst>
    <p:sldId id="2147479346" r:id="rId6"/>
    <p:sldId id="264" r:id="rId7"/>
    <p:sldId id="2147479337" r:id="rId8"/>
    <p:sldId id="2147479341" r:id="rId9"/>
    <p:sldId id="2147479293" r:id="rId10"/>
    <p:sldId id="2147479456" r:id="rId11"/>
    <p:sldId id="2147479313" r:id="rId12"/>
    <p:sldId id="2147479340" r:id="rId13"/>
    <p:sldId id="2147479257" r:id="rId14"/>
    <p:sldId id="3519" r:id="rId15"/>
    <p:sldId id="2147479452" r:id="rId16"/>
    <p:sldId id="2147479455" r:id="rId17"/>
    <p:sldId id="2147479407" r:id="rId18"/>
    <p:sldId id="2147479435" r:id="rId19"/>
    <p:sldId id="2147479233" r:id="rId20"/>
    <p:sldId id="2147479458" r:id="rId21"/>
    <p:sldId id="285" r:id="rId22"/>
    <p:sldId id="2147479451" r:id="rId23"/>
    <p:sldId id="2147479428" r:id="rId24"/>
    <p:sldId id="2147479195" r:id="rId25"/>
    <p:sldId id="2147479398" r:id="rId26"/>
    <p:sldId id="2147479450" r:id="rId27"/>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438" userDrawn="1">
          <p15:clr>
            <a:srgbClr val="A4A3A4"/>
          </p15:clr>
        </p15:guide>
        <p15:guide id="3" pos="3840" userDrawn="1">
          <p15:clr>
            <a:srgbClr val="A4A3A4"/>
          </p15:clr>
        </p15:guide>
        <p15:guide id="4" pos="7106" userDrawn="1">
          <p15:clr>
            <a:srgbClr val="A4A3A4"/>
          </p15:clr>
        </p15:guide>
        <p15:guide id="10" orient="horz" pos="4320" userDrawn="1">
          <p15:clr>
            <a:srgbClr val="A4A3A4"/>
          </p15:clr>
        </p15:guide>
        <p15:guide id="12" orient="horz" pos="391" userDrawn="1">
          <p15:clr>
            <a:srgbClr val="A4A3A4"/>
          </p15:clr>
        </p15:guide>
        <p15:guide id="13" orient="horz" pos="3249" userDrawn="1">
          <p15:clr>
            <a:srgbClr val="A4A3A4"/>
          </p15:clr>
        </p15:guide>
        <p15:guide id="14" orient="horz" pos="3906" userDrawn="1">
          <p15:clr>
            <a:srgbClr val="A4A3A4"/>
          </p15:clr>
        </p15:guide>
        <p15:guide id="15" orient="horz" pos="1275" userDrawn="1">
          <p15:clr>
            <a:srgbClr val="A4A3A4"/>
          </p15:clr>
        </p15:guide>
        <p15:guide id="16" pos="7265" userDrawn="1">
          <p15:clr>
            <a:srgbClr val="A4A3A4"/>
          </p15:clr>
        </p15:guide>
        <p15:guide id="17" orient="horz" pos="1480" userDrawn="1">
          <p15:clr>
            <a:srgbClr val="A4A3A4"/>
          </p15:clr>
        </p15:guide>
        <p15:guide id="18" orient="horz" pos="4133" userDrawn="1">
          <p15:clr>
            <a:srgbClr val="A4A3A4"/>
          </p15:clr>
        </p15:guide>
        <p15:guide id="19" orient="horz" pos="754" userDrawn="1">
          <p15:clr>
            <a:srgbClr val="A4A3A4"/>
          </p15:clr>
        </p15:guide>
        <p15:guide id="20" pos="551" userDrawn="1">
          <p15:clr>
            <a:srgbClr val="A4A3A4"/>
          </p15:clr>
        </p15:guide>
        <p15:guide id="21" pos="4226" userDrawn="1">
          <p15:clr>
            <a:srgbClr val="A4A3A4"/>
          </p15:clr>
        </p15:guide>
        <p15:guide id="22" pos="4929" userDrawn="1">
          <p15:clr>
            <a:srgbClr val="A4A3A4"/>
          </p15:clr>
        </p15:guide>
        <p15:guide id="23" pos="288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23D1C0C-FA27-4927-35BA-5FA1BB391EDF}" name="Ricardo FERNANDEZ (ACER)" initials="RF" userId="S::Ricardo.FERNANDEZ@acer.europa.eu::385e8ef0-1013-45a2-847c-763403f37aa4" providerId="AD"/>
  <p188:author id="{163AE821-06E9-BF04-3A5B-63490509AB61}" name="Joaquin GARCIA GIMENEZ (ACER)" initials="JG" userId="S::Joaquin.GARCIA-GIMENEZ@acer.europa.eu::4825ad2d-1e7e-4c66-b114-045e6e242964" providerId="AD"/>
  <p188:author id="{2CD15D5B-7918-8302-0087-3839966BA484}" name="Francois BEAUDE (ACER)" initials="F(" userId="S::francois.beaude@acer.europa.eu::1f45b0c3-6b0f-4ac5-a97b-cd69995a1fbb" providerId="AD"/>
  <p188:author id="{2EC78366-9A5D-3DAC-E396-3FC0E50E3378}" name="Thomas QUERRIOUX (ACER)" initials="TQ(" userId="S::Thomas.QUERRIOUX@acer.europa.eu::69425a54-787b-4801-b30d-f138633dbd44" providerId="AD"/>
  <p188:author id="{E8633A7D-F814-BC1B-24E6-59EDBAA0F730}" name="ACER\maletmi" initials="A" userId="ACER\maletmi" providerId="None"/>
  <p188:author id="{7BB11592-4E8B-E9EE-7B88-D0FE438F0A59}" name="Zivile JASELSKYTE (ACER)" initials="ZJ" userId="S::Zivile.JASELSKYTE@acer.europa.eu::be87da3a-196d-4f8a-95ff-c0c890128d92" providerId="AD"/>
  <p188:author id="{A7EF94AD-690C-C97C-ED5C-12837735B601}" name="Patrick LUICKX (ACER)" initials="PL" userId="S::Patrick.LUICKX@acer.europa.eu::7df0f2b3-3471-41fa-b4c7-3b5a39b36ec8" providerId="AD"/>
  <p188:author id="{9EE74EB6-368F-B566-E7A3-1C4D28BC2D6D}" name="David SILVA (ACER)" initials="DS" userId="S::David.SILVA@acer.europa.eu::bba7ee4d-849e-4de3-b168-1fdc6ff7eec5" providerId="AD"/>
  <p188:author id="{FF861EBA-0AF2-9D90-DA75-BB9119CB7E01}" name="Francois BEAUDE (ACER)" initials="FB" userId="S::Francois.BEAUDE@acer.europa.eu::1f45b0c3-6b0f-4ac5-a97b-cd69995a1fbb" providerId="AD"/>
  <p188:author id="{7A49B7BB-A135-F30B-6745-1A02E04BBCB7}" name="Csilla BARTOK (ACER)" initials="CB" userId="S::Csilla.BARTOK@acer.europa.eu::73ccb163-18ca-4490-805f-d9d4b3e4fe24" providerId="AD"/>
  <p188:author id="{AB59D5BC-D1FF-6233-F2DD-1BDC1AF48C87}" name="Bart VEREECKE (ACER)" initials="BV" userId="S::Bart.VEREECKE@acer.europa.eu::20e67d7a-2368-493e-85a0-9ab67faa5010" providerId="AD"/>
  <p188:author id="{0C4D59BF-6A0E-7D98-5754-043CA59CF980}" name="Ula CEBELA (ACER)" initials="UC" userId="S::Ula.CEBELA@acer.europa.eu::0633dc28-5597-4ece-84a8-8acd7420fc8f" providerId="AD"/>
  <p188:author id="{46B3F2D0-B7F6-4BCB-B715-2D43439A0CB9}" name="Csilla BARTOK (ACER)" initials="CB(" userId="S::csilla.bartok@acer.europa.eu::73ccb163-18ca-4490-805f-d9d4b3e4fe24" providerId="AD"/>
  <p188:author id="{AE1109D3-487D-8AE5-2D07-8A814C27436A}" name="Ilaria SCHENETTI (ACER)" initials="IS" userId="S::Ilaria.SCHENETTI@acer.europa.eu::f8583a90-9844-40fb-95e9-eeee464bf2b7" providerId="AD"/>
  <p188:author id="{A161DFEF-F1F8-1884-6AF7-01CC7D815B5F}" name="Mitja MALETIN (ACER)" initials="MM" userId="S::Mitja.MALETIN@acer.europa.eu::923fbf1a-f0ec-43e6-90a0-31a870cee80c" providerId="AD"/>
  <p188:author id="{1589C3F8-7FFD-F06D-0CA9-553CDB4CD445}" name="Christina BRANTL (ACER)" initials="CB" userId="S::Christina.BRANTL@acer.europa.eu::d571ce47-6c05-4e20-b2bb-d80c9082025b" providerId="AD"/>
  <p188:author id="{B035FFFF-E2A6-BFCE-B640-2D3D5CC78091}" name="Pedro Mallen CESPEDES RUIZ (ACER)" initials="PC" userId="S::PedroMallen.CESPEDESRUIZ@acer.europa.eu::f257f039-4795-407c-8eda-5c171b3f0ea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Una SHORTALL (ACER)" initials="U(" lastIdx="2" clrIdx="0">
    <p:extLst>
      <p:ext uri="{19B8F6BF-5375-455C-9EA6-DF929625EA0E}">
        <p15:presenceInfo xmlns:p15="http://schemas.microsoft.com/office/powerpoint/2012/main" userId="S::una.shortall@acer.europa.eu::eb07947d-7aff-466f-85fe-06edaece794a" providerId="AD"/>
      </p:ext>
    </p:extLst>
  </p:cmAuthor>
  <p:cmAuthor id="2" name="Thomas QUERRIOUX (ACER)" initials="T(" lastIdx="4" clrIdx="1">
    <p:extLst>
      <p:ext uri="{19B8F6BF-5375-455C-9EA6-DF929625EA0E}">
        <p15:presenceInfo xmlns:p15="http://schemas.microsoft.com/office/powerpoint/2012/main" userId="S::thomas.querrioux@acer.europa.eu::69425a54-787b-4801-b30d-f138633dbd4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E68A"/>
    <a:srgbClr val="71FFB1"/>
    <a:srgbClr val="E6A20D"/>
    <a:srgbClr val="CC8F0B"/>
    <a:srgbClr val="FFF3CD"/>
    <a:srgbClr val="FFEEB9"/>
    <a:srgbClr val="FFC94A"/>
    <a:srgbClr val="FD9D9D"/>
    <a:srgbClr val="FFE19F"/>
    <a:srgbClr val="FFB40E"/>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75" autoAdjust="0"/>
    <p:restoredTop sz="84100" autoAdjust="0"/>
  </p:normalViewPr>
  <p:slideViewPr>
    <p:cSldViewPr snapToGrid="0">
      <p:cViewPr varScale="1">
        <p:scale>
          <a:sx n="59" d="100"/>
          <a:sy n="59" d="100"/>
        </p:scale>
        <p:origin x="870" y="39"/>
      </p:cViewPr>
      <p:guideLst>
        <p:guide pos="438"/>
        <p:guide pos="3840"/>
        <p:guide pos="7106"/>
        <p:guide orient="horz" pos="4320"/>
        <p:guide orient="horz" pos="391"/>
        <p:guide orient="horz" pos="3249"/>
        <p:guide orient="horz" pos="3906"/>
        <p:guide orient="horz" pos="1275"/>
        <p:guide pos="7265"/>
        <p:guide orient="horz" pos="1480"/>
        <p:guide orient="horz" pos="4133"/>
        <p:guide orient="horz" pos="754"/>
        <p:guide pos="551"/>
        <p:guide pos="4226"/>
        <p:guide pos="4929"/>
        <p:guide pos="2887"/>
      </p:guideLst>
    </p:cSldViewPr>
  </p:slideViewPr>
  <p:notesTextViewPr>
    <p:cViewPr>
      <p:scale>
        <a:sx n="1" d="1"/>
        <a:sy n="1" d="1"/>
      </p:scale>
      <p:origin x="0" y="0"/>
    </p:cViewPr>
  </p:notesTextViewPr>
  <p:notesViewPr>
    <p:cSldViewPr snapToGrid="0">
      <p:cViewPr>
        <p:scale>
          <a:sx n="1" d="2"/>
          <a:sy n="1" d="2"/>
        </p:scale>
        <p:origin x="4566" y="101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commentAuthors" Target="commentAuthors.xml"/><Relationship Id="rId35" Type="http://schemas.microsoft.com/office/2018/10/relationships/authors" Target="author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FB37594-3E81-68A6-1DFD-ED6260C72C3E}"/>
              </a:ext>
            </a:extLst>
          </p:cNvPr>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B5EF0188-F956-9A24-E36A-7F8DE37F9A9F}"/>
              </a:ext>
            </a:extLst>
          </p:cNvPr>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fld id="{CA687486-C48D-4BB7-95CD-2E0F82AAFF11}" type="datetimeFigureOut">
              <a:rPr lang="en-GB" smtClean="0"/>
              <a:t>10/09/2026</a:t>
            </a:fld>
            <a:endParaRPr lang="en-GB"/>
          </a:p>
        </p:txBody>
      </p:sp>
      <p:sp>
        <p:nvSpPr>
          <p:cNvPr id="4" name="Footer Placeholder 3">
            <a:extLst>
              <a:ext uri="{FF2B5EF4-FFF2-40B4-BE49-F238E27FC236}">
                <a16:creationId xmlns:a16="http://schemas.microsoft.com/office/drawing/2014/main" id="{A8D16E6E-BD3E-2176-976B-355ACCF23C63}"/>
              </a:ext>
            </a:extLst>
          </p:cNvPr>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82D7C12-F6BA-4888-6EEE-FEA53323D843}"/>
              </a:ext>
            </a:extLst>
          </p:cNvPr>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D9338515-6A35-46F5-B9F2-1198A788F6FF}" type="slidenum">
              <a:rPr lang="en-GB" smtClean="0"/>
              <a:t>‹#›</a:t>
            </a:fld>
            <a:endParaRPr lang="en-GB"/>
          </a:p>
        </p:txBody>
      </p:sp>
    </p:spTree>
    <p:extLst>
      <p:ext uri="{BB962C8B-B14F-4D97-AF65-F5344CB8AC3E}">
        <p14:creationId xmlns:p14="http://schemas.microsoft.com/office/powerpoint/2010/main" val="2711328615"/>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108" userDrawn="1">
          <p15:clr>
            <a:srgbClr val="F26B43"/>
          </p15:clr>
        </p15:guide>
        <p15:guide id="2" pos="2122"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SI"/>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AAB2B42A-F003-7844-8052-5E3E1572E6B1}" type="datetimeFigureOut">
              <a:rPr lang="en-SI" smtClean="0"/>
              <a:t>09/10/2026</a:t>
            </a:fld>
            <a:endParaRPr lang="en-SI"/>
          </a:p>
        </p:txBody>
      </p:sp>
      <p:sp>
        <p:nvSpPr>
          <p:cNvPr id="4" name="Slide Image Placeholder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en-SI"/>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n-SI"/>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6A20490D-1782-EA44-A3A5-3F8539CC8581}" type="slidenum">
              <a:rPr lang="en-SI" smtClean="0"/>
              <a:t>‹#›</a:t>
            </a:fld>
            <a:endParaRPr lang="en-SI"/>
          </a:p>
        </p:txBody>
      </p:sp>
    </p:spTree>
    <p:extLst>
      <p:ext uri="{BB962C8B-B14F-4D97-AF65-F5344CB8AC3E}">
        <p14:creationId xmlns:p14="http://schemas.microsoft.com/office/powerpoint/2010/main" val="1369117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A20490D-1782-EA44-A3A5-3F8539CC8581}" type="slidenum">
              <a:rPr lang="en-SI" smtClean="0"/>
              <a:t>3</a:t>
            </a:fld>
            <a:endParaRPr lang="en-SI"/>
          </a:p>
        </p:txBody>
      </p:sp>
    </p:spTree>
    <p:extLst>
      <p:ext uri="{BB962C8B-B14F-4D97-AF65-F5344CB8AC3E}">
        <p14:creationId xmlns:p14="http://schemas.microsoft.com/office/powerpoint/2010/main" val="811354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A20490D-1782-EA44-A3A5-3F8539CC8581}" type="slidenum">
              <a:rPr lang="en-SI" smtClean="0"/>
              <a:t>5</a:t>
            </a:fld>
            <a:endParaRPr lang="en-SI"/>
          </a:p>
        </p:txBody>
      </p:sp>
    </p:spTree>
    <p:extLst>
      <p:ext uri="{BB962C8B-B14F-4D97-AF65-F5344CB8AC3E}">
        <p14:creationId xmlns:p14="http://schemas.microsoft.com/office/powerpoint/2010/main" val="4289498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A20490D-1782-EA44-A3A5-3F8539CC8581}" type="slidenum">
              <a:rPr lang="en-SI" smtClean="0"/>
              <a:t>8</a:t>
            </a:fld>
            <a:endParaRPr lang="en-SI"/>
          </a:p>
        </p:txBody>
      </p:sp>
    </p:spTree>
    <p:extLst>
      <p:ext uri="{BB962C8B-B14F-4D97-AF65-F5344CB8AC3E}">
        <p14:creationId xmlns:p14="http://schemas.microsoft.com/office/powerpoint/2010/main" val="2575114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0E261-BBD6-42BB-C899-B1A8D718F2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9D6613-1EAC-7E15-D7F8-57715D0D2B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416198-BC9B-4C85-A93A-6018256D22F3}"/>
              </a:ext>
            </a:extLst>
          </p:cNvPr>
          <p:cNvSpPr>
            <a:spLocks noGrp="1"/>
          </p:cNvSpPr>
          <p:nvPr>
            <p:ph type="body" idx="1"/>
          </p:nvPr>
        </p:nvSpPr>
        <p:spPr/>
        <p:txBody>
          <a:bodyPr/>
          <a:lstStyle/>
          <a:p>
            <a:pPr marL="171450" indent="-171450" eaLnBrk="1" hangingPunct="1">
              <a:lnSpc>
                <a:spcPct val="100000"/>
              </a:lnSpc>
              <a:spcBef>
                <a:spcPts val="0"/>
              </a:spcBef>
              <a:spcAft>
                <a:spcPts val="600"/>
              </a:spcAft>
              <a:buClr>
                <a:schemeClr val="accent1"/>
              </a:buClr>
            </a:pPr>
            <a:endParaRPr lang="en-GB" dirty="0"/>
          </a:p>
        </p:txBody>
      </p:sp>
      <p:sp>
        <p:nvSpPr>
          <p:cNvPr id="4" name="Slide Number Placeholder 3">
            <a:extLst>
              <a:ext uri="{FF2B5EF4-FFF2-40B4-BE49-F238E27FC236}">
                <a16:creationId xmlns:a16="http://schemas.microsoft.com/office/drawing/2014/main" id="{B4CDA7DA-E4F4-E7E8-B3DE-8FFF5C5CCC0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20490D-1782-EA44-A3A5-3F8539CC8581}" type="slidenum">
              <a:rPr kumimoji="0" lang="en-S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SI"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6858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E6E7D-94EC-3B5F-C075-2BBCA0AE99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74B272-AECF-D84C-FB44-0121FF73E50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E9486D0-A707-5A0E-1A00-5BCCD368BB44}"/>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74CBA0E2-0205-E5D9-969D-AED6DEC01D95}"/>
              </a:ext>
            </a:extLst>
          </p:cNvPr>
          <p:cNvSpPr>
            <a:spLocks noGrp="1"/>
          </p:cNvSpPr>
          <p:nvPr>
            <p:ph type="sldNum" sz="quarter" idx="5"/>
          </p:nvPr>
        </p:nvSpPr>
        <p:spPr/>
        <p:txBody>
          <a:bodyPr/>
          <a:lstStyle/>
          <a:p>
            <a:pPr>
              <a:defRPr/>
            </a:pPr>
            <a:fld id="{A0C1C64F-379B-4538-A9ED-A8242F4EE35D}" type="slidenum">
              <a:rPr lang="en-SI" smtClean="0"/>
              <a:pPr>
                <a:defRPr/>
              </a:pPr>
              <a:t>13</a:t>
            </a:fld>
            <a:endParaRPr lang="en-SI"/>
          </a:p>
        </p:txBody>
      </p:sp>
    </p:spTree>
    <p:extLst>
      <p:ext uri="{BB962C8B-B14F-4D97-AF65-F5344CB8AC3E}">
        <p14:creationId xmlns:p14="http://schemas.microsoft.com/office/powerpoint/2010/main" val="29321953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FEC9F-4C69-D668-E201-DE84818C8F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AE1D6A-2A66-76B7-40B3-3CDEAE71958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9A1C1A3-7B77-C687-C451-B13FD15ED40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5458575-3AAB-DFE1-A920-4999DD916E34}"/>
              </a:ext>
            </a:extLst>
          </p:cNvPr>
          <p:cNvSpPr>
            <a:spLocks noGrp="1"/>
          </p:cNvSpPr>
          <p:nvPr>
            <p:ph type="sldNum" sz="quarter" idx="5"/>
          </p:nvPr>
        </p:nvSpPr>
        <p:spPr/>
        <p:txBody>
          <a:bodyPr/>
          <a:lstStyle/>
          <a:p>
            <a:pPr>
              <a:defRPr/>
            </a:pPr>
            <a:fld id="{A0C1C64F-379B-4538-A9ED-A8242F4EE35D}" type="slidenum">
              <a:rPr lang="en-SI" smtClean="0"/>
              <a:pPr>
                <a:defRPr/>
              </a:pPr>
              <a:t>14</a:t>
            </a:fld>
            <a:endParaRPr lang="en-SI"/>
          </a:p>
        </p:txBody>
      </p:sp>
    </p:spTree>
    <p:extLst>
      <p:ext uri="{BB962C8B-B14F-4D97-AF65-F5344CB8AC3E}">
        <p14:creationId xmlns:p14="http://schemas.microsoft.com/office/powerpoint/2010/main" val="38551694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Tx/>
              <a:buNone/>
            </a:pPr>
            <a:endParaRPr lang="en-GB" sz="1200" dirty="0"/>
          </a:p>
        </p:txBody>
      </p:sp>
      <p:sp>
        <p:nvSpPr>
          <p:cNvPr id="4" name="Slide Number Placeholder 3"/>
          <p:cNvSpPr>
            <a:spLocks noGrp="1"/>
          </p:cNvSpPr>
          <p:nvPr>
            <p:ph type="sldNum" sz="quarter" idx="5"/>
          </p:nvPr>
        </p:nvSpPr>
        <p:spPr/>
        <p:txBody>
          <a:bodyPr/>
          <a:lstStyle/>
          <a:p>
            <a:pPr>
              <a:defRPr/>
            </a:pPr>
            <a:fld id="{A0C1C64F-379B-4538-A9ED-A8242F4EE35D}" type="slidenum">
              <a:rPr lang="en-SI" smtClean="0"/>
              <a:pPr>
                <a:defRPr/>
              </a:pPr>
              <a:t>15</a:t>
            </a:fld>
            <a:endParaRPr lang="en-SI"/>
          </a:p>
        </p:txBody>
      </p:sp>
    </p:spTree>
    <p:extLst>
      <p:ext uri="{BB962C8B-B14F-4D97-AF65-F5344CB8AC3E}">
        <p14:creationId xmlns:p14="http://schemas.microsoft.com/office/powerpoint/2010/main" val="34238957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CAC7D-9EF6-B202-4FD6-731F7D9101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B044C5-5FAB-E8E3-F4E8-2312A2AF85C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223A693-F102-7714-37DE-963CE548CD2C}"/>
              </a:ext>
            </a:extLst>
          </p:cNvPr>
          <p:cNvSpPr>
            <a:spLocks noGrp="1"/>
          </p:cNvSpPr>
          <p:nvPr>
            <p:ph type="body" idx="1"/>
          </p:nvPr>
        </p:nvSpPr>
        <p:spPr/>
        <p:txBody>
          <a:bodyPr/>
          <a:lstStyle/>
          <a:p>
            <a:pPr marL="171450" indent="-171450">
              <a:buFontTx/>
              <a:buChar char="-"/>
            </a:pPr>
            <a:endParaRPr lang="en-GB" dirty="0"/>
          </a:p>
        </p:txBody>
      </p:sp>
      <p:sp>
        <p:nvSpPr>
          <p:cNvPr id="4" name="Slide Number Placeholder 3">
            <a:extLst>
              <a:ext uri="{FF2B5EF4-FFF2-40B4-BE49-F238E27FC236}">
                <a16:creationId xmlns:a16="http://schemas.microsoft.com/office/drawing/2014/main" id="{4FE01E8D-5AA9-3461-9F56-76E4D2B9E3FF}"/>
              </a:ext>
            </a:extLst>
          </p:cNvPr>
          <p:cNvSpPr>
            <a:spLocks noGrp="1"/>
          </p:cNvSpPr>
          <p:nvPr>
            <p:ph type="sldNum" sz="quarter" idx="5"/>
          </p:nvPr>
        </p:nvSpPr>
        <p:spPr/>
        <p:txBody>
          <a:bodyPr/>
          <a:lstStyle/>
          <a:p>
            <a:pPr>
              <a:defRPr/>
            </a:pPr>
            <a:fld id="{A0C1C64F-379B-4538-A9ED-A8242F4EE35D}" type="slidenum">
              <a:rPr lang="en-SI" smtClean="0"/>
              <a:pPr>
                <a:defRPr/>
              </a:pPr>
              <a:t>19</a:t>
            </a:fld>
            <a:endParaRPr lang="en-SI"/>
          </a:p>
        </p:txBody>
      </p:sp>
    </p:spTree>
    <p:extLst>
      <p:ext uri="{BB962C8B-B14F-4D97-AF65-F5344CB8AC3E}">
        <p14:creationId xmlns:p14="http://schemas.microsoft.com/office/powerpoint/2010/main" val="1875194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FCAA1-85AB-94CB-76EC-4AAB9209EF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FC8959-0122-8DEA-FCA4-7ED8545B3C2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A79C8CA-1595-419C-9062-52CCFB13A3B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66BE9F14-41EE-2146-1A60-068938A3E45A}"/>
              </a:ext>
            </a:extLst>
          </p:cNvPr>
          <p:cNvSpPr>
            <a:spLocks noGrp="1"/>
          </p:cNvSpPr>
          <p:nvPr>
            <p:ph type="sldNum" sz="quarter" idx="5"/>
          </p:nvPr>
        </p:nvSpPr>
        <p:spPr/>
        <p:txBody>
          <a:bodyPr/>
          <a:lstStyle/>
          <a:p>
            <a:fld id="{6A20490D-1782-EA44-A3A5-3F8539CC8581}" type="slidenum">
              <a:rPr lang="en-SI" smtClean="0"/>
              <a:t>20</a:t>
            </a:fld>
            <a:endParaRPr lang="en-SI"/>
          </a:p>
        </p:txBody>
      </p:sp>
    </p:spTree>
    <p:extLst>
      <p:ext uri="{BB962C8B-B14F-4D97-AF65-F5344CB8AC3E}">
        <p14:creationId xmlns:p14="http://schemas.microsoft.com/office/powerpoint/2010/main" val="4022374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a:defRPr/>
            </a:pPr>
            <a:fld id="{A0C1C64F-379B-4538-A9ED-A8242F4EE35D}" type="slidenum">
              <a:rPr lang="en-SI" smtClean="0"/>
              <a:pPr>
                <a:defRPr/>
              </a:pPr>
              <a:t>21</a:t>
            </a:fld>
            <a:endParaRPr lang="en-SI"/>
          </a:p>
        </p:txBody>
      </p:sp>
    </p:spTree>
    <p:extLst>
      <p:ext uri="{BB962C8B-B14F-4D97-AF65-F5344CB8AC3E}">
        <p14:creationId xmlns:p14="http://schemas.microsoft.com/office/powerpoint/2010/main" val="35854820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A20490D-1782-EA44-A3A5-3F8539CC8581}" type="slidenum">
              <a:rPr lang="en-SI" smtClean="0"/>
              <a:t>22</a:t>
            </a:fld>
            <a:endParaRPr lang="en-SI"/>
          </a:p>
        </p:txBody>
      </p:sp>
    </p:spTree>
    <p:extLst>
      <p:ext uri="{BB962C8B-B14F-4D97-AF65-F5344CB8AC3E}">
        <p14:creationId xmlns:p14="http://schemas.microsoft.com/office/powerpoint/2010/main" val="38517091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Master" Target="../slideMasters/slideMaster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25.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3.png"/><Relationship Id="rId7" Type="http://schemas.openxmlformats.org/officeDocument/2006/relationships/hyperlink" Target="https://www.acer.europa.eu/" TargetMode="External"/><Relationship Id="rId2" Type="http://schemas.openxmlformats.org/officeDocument/2006/relationships/image" Target="../media/image26.png"/><Relationship Id="rId1" Type="http://schemas.openxmlformats.org/officeDocument/2006/relationships/slideMaster" Target="../slideMasters/slideMaster2.xml"/><Relationship Id="rId6" Type="http://schemas.openxmlformats.org/officeDocument/2006/relationships/hyperlink" Target="mailto:info@acer.europa.eu" TargetMode="External"/><Relationship Id="rId11" Type="http://schemas.openxmlformats.org/officeDocument/2006/relationships/hyperlink" Target="https://www.acer.europa.eu/the-agency/careers/vacancies" TargetMode="External"/><Relationship Id="rId5" Type="http://schemas.openxmlformats.org/officeDocument/2006/relationships/image" Target="../media/image28.png"/><Relationship Id="rId10" Type="http://schemas.openxmlformats.org/officeDocument/2006/relationships/image" Target="../media/image31.png"/><Relationship Id="rId4" Type="http://schemas.openxmlformats.org/officeDocument/2006/relationships/image" Target="../media/image27.png"/><Relationship Id="rId9" Type="http://schemas.openxmlformats.org/officeDocument/2006/relationships/image" Target="../media/image30.png"/></Relationships>
</file>

<file path=ppt/slideLayouts/_rels/slideLayout54.xml.rels><?xml version="1.0" encoding="UTF-8" standalone="yes"?>
<Relationships xmlns="http://schemas.openxmlformats.org/package/2006/relationships"><Relationship Id="rId8" Type="http://schemas.openxmlformats.org/officeDocument/2006/relationships/hyperlink" Target="https://si.linkedin.com/company/eu-acer" TargetMode="External"/><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image" Target="../media/image23.png"/><Relationship Id="rId1" Type="http://schemas.openxmlformats.org/officeDocument/2006/relationships/slideMaster" Target="../slideMasters/slideMaster2.xml"/><Relationship Id="rId6" Type="http://schemas.openxmlformats.org/officeDocument/2006/relationships/hyperlink" Target="https://www.acer.europa.eu/" TargetMode="External"/><Relationship Id="rId5" Type="http://schemas.openxmlformats.org/officeDocument/2006/relationships/hyperlink" Target="mailto:info@acer.europa.eu" TargetMode="External"/><Relationship Id="rId4" Type="http://schemas.openxmlformats.org/officeDocument/2006/relationships/image" Target="../media/image28.png"/><Relationship Id="rId9" Type="http://schemas.openxmlformats.org/officeDocument/2006/relationships/image" Target="../media/image30.png"/></Relationships>
</file>

<file path=ppt/slideLayouts/_rels/slideLayout55.xml.rels><?xml version="1.0" encoding="UTF-8" standalone="yes"?>
<Relationships xmlns="http://schemas.openxmlformats.org/package/2006/relationships"><Relationship Id="rId8" Type="http://schemas.openxmlformats.org/officeDocument/2006/relationships/hyperlink" Target="https://si.linkedin.com/company/eu-acer" TargetMode="External"/><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image" Target="../media/image23.png"/><Relationship Id="rId1" Type="http://schemas.openxmlformats.org/officeDocument/2006/relationships/slideMaster" Target="../slideMasters/slideMaster2.xml"/><Relationship Id="rId6" Type="http://schemas.openxmlformats.org/officeDocument/2006/relationships/hyperlink" Target="https://www.acer.europa.eu/" TargetMode="External"/><Relationship Id="rId5" Type="http://schemas.openxmlformats.org/officeDocument/2006/relationships/hyperlink" Target="mailto:info@acer.europa.eu" TargetMode="External"/><Relationship Id="rId4" Type="http://schemas.openxmlformats.org/officeDocument/2006/relationships/image" Target="../media/image28.png"/><Relationship Id="rId9" Type="http://schemas.openxmlformats.org/officeDocument/2006/relationships/image" Target="../media/image30.png"/></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2.jpeg"/><Relationship Id="rId1" Type="http://schemas.openxmlformats.org/officeDocument/2006/relationships/slideMaster" Target="../slideMasters/slideMaster2.xml"/><Relationship Id="rId5" Type="http://schemas.openxmlformats.org/officeDocument/2006/relationships/image" Target="../media/image33.svg"/><Relationship Id="rId4" Type="http://schemas.openxmlformats.org/officeDocument/2006/relationships/hyperlink" Target="https://www.acer.europa.eu/the-agency/careers/vacancies" TargetMode="Externa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7A1C639-99B2-4A4E-A848-FCDF8B8CE19B}"/>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694D6CEC-7C5A-3644-8542-9DB48BE16B98}"/>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tx1"/>
                </a:solidFill>
              </a:defRPr>
            </a:lvl1pPr>
          </a:lstStyle>
          <a:p>
            <a:r>
              <a:rPr lang="en-SI"/>
              <a:t>Title of the presentation background image</a:t>
            </a:r>
            <a:endParaRPr lang="en-US"/>
          </a:p>
        </p:txBody>
      </p:sp>
      <p:sp>
        <p:nvSpPr>
          <p:cNvPr id="14" name="Subtitle 2">
            <a:extLst>
              <a:ext uri="{FF2B5EF4-FFF2-40B4-BE49-F238E27FC236}">
                <a16:creationId xmlns:a16="http://schemas.microsoft.com/office/drawing/2014/main" id="{ED035378-5C01-FC45-A1F5-C4ADE23D9232}"/>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pic>
        <p:nvPicPr>
          <p:cNvPr id="7" name="Picture 6" descr="A picture containing graphical user interface&#10;&#10;Description automatically generated">
            <a:extLst>
              <a:ext uri="{FF2B5EF4-FFF2-40B4-BE49-F238E27FC236}">
                <a16:creationId xmlns:a16="http://schemas.microsoft.com/office/drawing/2014/main" id="{94A4C6FB-EF59-2346-BFA1-FB3C5245B187}"/>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177106"/>
            <a:ext cx="4411916" cy="2160000"/>
          </a:xfrm>
          <a:prstGeom prst="rect">
            <a:avLst/>
          </a:prstGeom>
        </p:spPr>
      </p:pic>
      <p:sp>
        <p:nvSpPr>
          <p:cNvPr id="8" name="Rectangle 7">
            <a:extLst>
              <a:ext uri="{FF2B5EF4-FFF2-40B4-BE49-F238E27FC236}">
                <a16:creationId xmlns:a16="http://schemas.microsoft.com/office/drawing/2014/main" id="{0672E73E-3525-BB44-983C-F70D53BE1A0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cxnSp>
        <p:nvCxnSpPr>
          <p:cNvPr id="9" name="Straight Connector 8">
            <a:extLst>
              <a:ext uri="{FF2B5EF4-FFF2-40B4-BE49-F238E27FC236}">
                <a16:creationId xmlns:a16="http://schemas.microsoft.com/office/drawing/2014/main" id="{AA045888-6C49-FA42-9E30-31F472686958}"/>
              </a:ext>
            </a:extLst>
          </p:cNvPr>
          <p:cNvCxnSpPr>
            <a:cxnSpLocks/>
          </p:cNvCxnSpPr>
          <p:nvPr userDrawn="1"/>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descr="A picture containing graphical user interface&#10;&#10;Description automatically generated">
            <a:extLst>
              <a:ext uri="{FF2B5EF4-FFF2-40B4-BE49-F238E27FC236}">
                <a16:creationId xmlns:a16="http://schemas.microsoft.com/office/drawing/2014/main" id="{1A3E8283-122A-EE4D-BF9E-A3113055856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177106"/>
            <a:ext cx="4411916" cy="2160000"/>
          </a:xfrm>
          <a:prstGeom prst="rect">
            <a:avLst/>
          </a:prstGeom>
        </p:spPr>
      </p:pic>
    </p:spTree>
    <p:extLst>
      <p:ext uri="{BB962C8B-B14F-4D97-AF65-F5344CB8AC3E}">
        <p14:creationId xmlns:p14="http://schemas.microsoft.com/office/powerpoint/2010/main" val="947036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Blue">
    <p:spTree>
      <p:nvGrpSpPr>
        <p:cNvPr id="1" name=""/>
        <p:cNvGrpSpPr/>
        <p:nvPr/>
      </p:nvGrpSpPr>
      <p:grpSpPr>
        <a:xfrm>
          <a:off x="0" y="0"/>
          <a:ext cx="0" cy="0"/>
          <a:chOff x="0" y="0"/>
          <a:chExt cx="0" cy="0"/>
        </a:xfrm>
      </p:grpSpPr>
      <p:pic>
        <p:nvPicPr>
          <p:cNvPr id="4" name="Picture 3" descr="A large metal tanks with stairs leading to the top&#10;&#10;Description automatically generated">
            <a:extLst>
              <a:ext uri="{FF2B5EF4-FFF2-40B4-BE49-F238E27FC236}">
                <a16:creationId xmlns:a16="http://schemas.microsoft.com/office/drawing/2014/main" id="{FCD0C599-FB9E-885D-FDB2-B5E52F9C71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1" y="0"/>
            <a:ext cx="12192000" cy="6858000"/>
          </a:xfrm>
          <a:prstGeom prst="rect">
            <a:avLst/>
          </a:prstGeom>
        </p:spPr>
      </p:pic>
      <p:pic>
        <p:nvPicPr>
          <p:cNvPr id="9" name="Picture 8">
            <a:extLst>
              <a:ext uri="{FF2B5EF4-FFF2-40B4-BE49-F238E27FC236}">
                <a16:creationId xmlns:a16="http://schemas.microsoft.com/office/drawing/2014/main" id="{3C84888C-D5DC-CE40-B058-C4F8A1386EDB}"/>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a:t>Title of the presentation background image</a:t>
            </a:r>
            <a:endParaRPr lang="en-US"/>
          </a:p>
        </p:txBody>
      </p:sp>
      <p:sp>
        <p:nvSpPr>
          <p:cNvPr id="10" name="Subtitle 2">
            <a:extLst>
              <a:ext uri="{FF2B5EF4-FFF2-40B4-BE49-F238E27FC236}">
                <a16:creationId xmlns:a16="http://schemas.microsoft.com/office/drawing/2014/main" id="{8EE8584F-776F-CE43-B82A-08901CB04C7B}"/>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pic>
        <p:nvPicPr>
          <p:cNvPr id="8" name="Picture 7">
            <a:extLst>
              <a:ext uri="{FF2B5EF4-FFF2-40B4-BE49-F238E27FC236}">
                <a16:creationId xmlns:a16="http://schemas.microsoft.com/office/drawing/2014/main" id="{5738795F-832F-7A41-BFE2-2AA1C1E129B9}"/>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2345" y="177106"/>
            <a:ext cx="4407226" cy="2160000"/>
          </a:xfrm>
          <a:prstGeom prst="rect">
            <a:avLst/>
          </a:prstGeom>
        </p:spPr>
      </p:pic>
      <p:cxnSp>
        <p:nvCxnSpPr>
          <p:cNvPr id="13" name="Straight Connector 12">
            <a:extLst>
              <a:ext uri="{FF2B5EF4-FFF2-40B4-BE49-F238E27FC236}">
                <a16:creationId xmlns:a16="http://schemas.microsoft.com/office/drawing/2014/main" id="{79C0C623-2D29-9141-8B28-8E51290D708C}"/>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5633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Renewable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p:cNvSpPr>
            <a:spLocks noGrp="1"/>
          </p:cNvSpPr>
          <p:nvPr>
            <p:ph type="ctrTitle" hasCustomPrompt="1"/>
          </p:nvPr>
        </p:nvSpPr>
        <p:spPr>
          <a:xfrm>
            <a:off x="5114930" y="729000"/>
            <a:ext cx="6372220" cy="3273362"/>
          </a:xfrm>
        </p:spPr>
        <p:txBody>
          <a:bodyPr anchor="ctr">
            <a:normAutofit/>
          </a:bodyPr>
          <a:lstStyle>
            <a:lvl1pPr algn="l">
              <a:defRPr sz="4500">
                <a:solidFill>
                  <a:schemeClr val="tx1"/>
                </a:solidFill>
              </a:defRPr>
            </a:lvl1pPr>
          </a:lstStyle>
          <a:p>
            <a:r>
              <a:rPr lang="en-SI"/>
              <a:t>Title of the presentation background image</a:t>
            </a:r>
            <a:endParaRPr lang="en-US"/>
          </a:p>
        </p:txBody>
      </p:sp>
      <p:pic>
        <p:nvPicPr>
          <p:cNvPr id="9" name="Picture 8" descr="A picture containing graphical user interface&#10;&#10;Description automatically generated">
            <a:extLst>
              <a:ext uri="{FF2B5EF4-FFF2-40B4-BE49-F238E27FC236}">
                <a16:creationId xmlns:a16="http://schemas.microsoft.com/office/drawing/2014/main" id="{3C84888C-D5DC-CE40-B058-C4F8A1386EDB}"/>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177106"/>
            <a:ext cx="441191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ubtitle 2">
            <a:extLst>
              <a:ext uri="{FF2B5EF4-FFF2-40B4-BE49-F238E27FC236}">
                <a16:creationId xmlns:a16="http://schemas.microsoft.com/office/drawing/2014/main" id="{49C593FC-B38D-F24A-AAA6-81EAFBB41B12}"/>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pic>
        <p:nvPicPr>
          <p:cNvPr id="7" name="Picture 6">
            <a:extLst>
              <a:ext uri="{FF2B5EF4-FFF2-40B4-BE49-F238E27FC236}">
                <a16:creationId xmlns:a16="http://schemas.microsoft.com/office/drawing/2014/main" id="{625245AF-6641-7A4E-B23C-A79A6745B24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10" name="Picture 9" descr="A picture containing graphical user interface&#10;&#10;Description automatically generated">
            <a:extLst>
              <a:ext uri="{FF2B5EF4-FFF2-40B4-BE49-F238E27FC236}">
                <a16:creationId xmlns:a16="http://schemas.microsoft.com/office/drawing/2014/main" id="{A4D4D13F-CFA2-0543-9CCE-43109CFF0D08}"/>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0" y="177106"/>
            <a:ext cx="4411916" cy="2160000"/>
          </a:xfrm>
          <a:prstGeom prst="rect">
            <a:avLst/>
          </a:prstGeom>
        </p:spPr>
      </p:pic>
      <p:cxnSp>
        <p:nvCxnSpPr>
          <p:cNvPr id="11" name="Straight Connector 10">
            <a:extLst>
              <a:ext uri="{FF2B5EF4-FFF2-40B4-BE49-F238E27FC236}">
                <a16:creationId xmlns:a16="http://schemas.microsoft.com/office/drawing/2014/main" id="{8EEF1F50-700F-AD4F-8758-1949A3E3D040}"/>
              </a:ext>
            </a:extLst>
          </p:cNvPr>
          <p:cNvCxnSpPr>
            <a:cxnSpLocks/>
          </p:cNvCxnSpPr>
          <p:nvPr userDrawn="1"/>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93446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Glob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9" name="Picture 8" descr="A picture containing graphical user interface&#10;&#10;Description automatically generated">
            <a:extLst>
              <a:ext uri="{FF2B5EF4-FFF2-40B4-BE49-F238E27FC236}">
                <a16:creationId xmlns:a16="http://schemas.microsoft.com/office/drawing/2014/main" id="{3C84888C-D5DC-CE40-B058-C4F8A1386EDB}"/>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177106"/>
            <a:ext cx="441191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a:t>Title of the presentation background image</a:t>
            </a:r>
            <a:endParaRPr lang="en-US"/>
          </a:p>
        </p:txBody>
      </p:sp>
      <p:sp>
        <p:nvSpPr>
          <p:cNvPr id="8" name="Subtitle 2">
            <a:extLst>
              <a:ext uri="{FF2B5EF4-FFF2-40B4-BE49-F238E27FC236}">
                <a16:creationId xmlns:a16="http://schemas.microsoft.com/office/drawing/2014/main" id="{DB95523F-D147-4043-8292-0F1CB1A9890A}"/>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pic>
        <p:nvPicPr>
          <p:cNvPr id="7" name="Picture 6">
            <a:extLst>
              <a:ext uri="{FF2B5EF4-FFF2-40B4-BE49-F238E27FC236}">
                <a16:creationId xmlns:a16="http://schemas.microsoft.com/office/drawing/2014/main" id="{C932859F-D5F4-A040-A623-C48B68772D8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10" name="Picture 9" descr="A picture containing graphical user interface&#10;&#10;Description automatically generated">
            <a:extLst>
              <a:ext uri="{FF2B5EF4-FFF2-40B4-BE49-F238E27FC236}">
                <a16:creationId xmlns:a16="http://schemas.microsoft.com/office/drawing/2014/main" id="{4002CDB1-8A22-DE41-8438-596048C93852}"/>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0" y="177106"/>
            <a:ext cx="4411916" cy="2160000"/>
          </a:xfrm>
          <a:prstGeom prst="rect">
            <a:avLst/>
          </a:prstGeom>
        </p:spPr>
      </p:pic>
      <p:cxnSp>
        <p:nvCxnSpPr>
          <p:cNvPr id="13" name="Straight Connector 12">
            <a:extLst>
              <a:ext uri="{FF2B5EF4-FFF2-40B4-BE49-F238E27FC236}">
                <a16:creationId xmlns:a16="http://schemas.microsoft.com/office/drawing/2014/main" id="{656049DD-4F2F-B546-BAC1-DA9580223C20}"/>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161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Slide REMI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2345" y="0"/>
            <a:ext cx="12188880" cy="6858000"/>
          </a:xfrm>
          <a:prstGeom prst="rect">
            <a:avLst/>
          </a:prstGeom>
        </p:spPr>
      </p:pic>
      <p:pic>
        <p:nvPicPr>
          <p:cNvPr id="9" name="Picture 8">
            <a:extLst>
              <a:ext uri="{FF2B5EF4-FFF2-40B4-BE49-F238E27FC236}">
                <a16:creationId xmlns:a16="http://schemas.microsoft.com/office/drawing/2014/main" id="{3C84888C-D5DC-CE40-B058-C4F8A1386EDB}"/>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a:t>Title of the presentation on renewable energy background image</a:t>
            </a:r>
            <a:endParaRPr lang="en-US"/>
          </a:p>
        </p:txBody>
      </p:sp>
      <p:sp>
        <p:nvSpPr>
          <p:cNvPr id="7" name="Subtitle 2">
            <a:extLst>
              <a:ext uri="{FF2B5EF4-FFF2-40B4-BE49-F238E27FC236}">
                <a16:creationId xmlns:a16="http://schemas.microsoft.com/office/drawing/2014/main" id="{D60C75DC-8031-B34F-8CD7-0B5EA60E28A1}"/>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pic>
        <p:nvPicPr>
          <p:cNvPr id="10" name="Picture 9">
            <a:extLst>
              <a:ext uri="{FF2B5EF4-FFF2-40B4-BE49-F238E27FC236}">
                <a16:creationId xmlns:a16="http://schemas.microsoft.com/office/drawing/2014/main" id="{8E5E6D44-AD3D-734B-8CDF-7885FFE9E6CB}"/>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2345" y="177106"/>
            <a:ext cx="4407226" cy="2160000"/>
          </a:xfrm>
          <a:prstGeom prst="rect">
            <a:avLst/>
          </a:prstGeom>
        </p:spPr>
      </p:pic>
      <p:cxnSp>
        <p:nvCxnSpPr>
          <p:cNvPr id="13" name="Straight Connector 12">
            <a:extLst>
              <a:ext uri="{FF2B5EF4-FFF2-40B4-BE49-F238E27FC236}">
                <a16:creationId xmlns:a16="http://schemas.microsoft.com/office/drawing/2014/main" id="{5DE95D42-62A6-3A49-9013-2E0E801F3882}"/>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441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Title Slide REMI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225367C8-DAA6-F605-5B4C-3940526DAE2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2344" y="0"/>
            <a:ext cx="12189655" cy="6858140"/>
          </a:xfrm>
          <a:prstGeom prst="rect">
            <a:avLst/>
          </a:prstGeom>
        </p:spPr>
      </p:pic>
      <p:pic>
        <p:nvPicPr>
          <p:cNvPr id="9" name="Picture 8">
            <a:extLst>
              <a:ext uri="{FF2B5EF4-FFF2-40B4-BE49-F238E27FC236}">
                <a16:creationId xmlns:a16="http://schemas.microsoft.com/office/drawing/2014/main" id="{3C84888C-D5DC-CE40-B058-C4F8A1386EDB}"/>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dirty="0"/>
              <a:t>Title of the presentation on renewable energy background image</a:t>
            </a:r>
            <a:endParaRPr lang="en-US" dirty="0"/>
          </a:p>
        </p:txBody>
      </p:sp>
      <p:sp>
        <p:nvSpPr>
          <p:cNvPr id="7" name="Subtitle 2">
            <a:extLst>
              <a:ext uri="{FF2B5EF4-FFF2-40B4-BE49-F238E27FC236}">
                <a16:creationId xmlns:a16="http://schemas.microsoft.com/office/drawing/2014/main" id="{D60C75DC-8031-B34F-8CD7-0B5EA60E28A1}"/>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cxnSp>
        <p:nvCxnSpPr>
          <p:cNvPr id="13" name="Straight Connector 12">
            <a:extLst>
              <a:ext uri="{FF2B5EF4-FFF2-40B4-BE49-F238E27FC236}">
                <a16:creationId xmlns:a16="http://schemas.microsoft.com/office/drawing/2014/main" id="{5DE95D42-62A6-3A49-9013-2E0E801F3882}"/>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6725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_Title Slide REMI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2345" y="0"/>
            <a:ext cx="12188880" cy="6858000"/>
          </a:xfrm>
          <a:prstGeom prst="rect">
            <a:avLst/>
          </a:prstGeom>
        </p:spPr>
      </p:pic>
      <p:pic>
        <p:nvPicPr>
          <p:cNvPr id="9" name="Picture 8">
            <a:extLst>
              <a:ext uri="{FF2B5EF4-FFF2-40B4-BE49-F238E27FC236}">
                <a16:creationId xmlns:a16="http://schemas.microsoft.com/office/drawing/2014/main" id="{3C84888C-D5DC-CE40-B058-C4F8A1386EDB}"/>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a:t>Title of the presentation on renewable energy background image</a:t>
            </a:r>
            <a:endParaRPr lang="en-US"/>
          </a:p>
        </p:txBody>
      </p:sp>
      <p:sp>
        <p:nvSpPr>
          <p:cNvPr id="7" name="Subtitle 2">
            <a:extLst>
              <a:ext uri="{FF2B5EF4-FFF2-40B4-BE49-F238E27FC236}">
                <a16:creationId xmlns:a16="http://schemas.microsoft.com/office/drawing/2014/main" id="{D60C75DC-8031-B34F-8CD7-0B5EA60E28A1}"/>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pic>
        <p:nvPicPr>
          <p:cNvPr id="10" name="Picture 9">
            <a:extLst>
              <a:ext uri="{FF2B5EF4-FFF2-40B4-BE49-F238E27FC236}">
                <a16:creationId xmlns:a16="http://schemas.microsoft.com/office/drawing/2014/main" id="{8E5E6D44-AD3D-734B-8CDF-7885FFE9E6CB}"/>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2345" y="177106"/>
            <a:ext cx="4407226" cy="2159999"/>
          </a:xfrm>
          <a:prstGeom prst="rect">
            <a:avLst/>
          </a:prstGeom>
        </p:spPr>
      </p:pic>
      <p:cxnSp>
        <p:nvCxnSpPr>
          <p:cNvPr id="13" name="Straight Connector 12">
            <a:extLst>
              <a:ext uri="{FF2B5EF4-FFF2-40B4-BE49-F238E27FC236}">
                <a16:creationId xmlns:a16="http://schemas.microsoft.com/office/drawing/2014/main" id="{5DE95D42-62A6-3A49-9013-2E0E801F3882}"/>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0156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Title Slide REMIT">
    <p:spTree>
      <p:nvGrpSpPr>
        <p:cNvPr id="1" name=""/>
        <p:cNvGrpSpPr/>
        <p:nvPr/>
      </p:nvGrpSpPr>
      <p:grpSpPr>
        <a:xfrm>
          <a:off x="0" y="0"/>
          <a:ext cx="0" cy="0"/>
          <a:chOff x="0" y="0"/>
          <a:chExt cx="0" cy="0"/>
        </a:xfrm>
      </p:grpSpPr>
      <p:pic>
        <p:nvPicPr>
          <p:cNvPr id="3" name="Picture 2" descr="A close-up of a gas burner&#10;&#10;Description automatically generated">
            <a:extLst>
              <a:ext uri="{FF2B5EF4-FFF2-40B4-BE49-F238E27FC236}">
                <a16:creationId xmlns:a16="http://schemas.microsoft.com/office/drawing/2014/main" id="{C1909C7C-26D3-CC3E-A336-101D1F3D259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flipH="1">
            <a:off x="-1" y="0"/>
            <a:ext cx="12191998" cy="6858000"/>
          </a:xfrm>
          <a:prstGeom prst="rect">
            <a:avLst/>
          </a:prstGeom>
        </p:spPr>
      </p:pic>
      <p:pic>
        <p:nvPicPr>
          <p:cNvPr id="9" name="Picture 8">
            <a:extLst>
              <a:ext uri="{FF2B5EF4-FFF2-40B4-BE49-F238E27FC236}">
                <a16:creationId xmlns:a16="http://schemas.microsoft.com/office/drawing/2014/main" id="{3C84888C-D5DC-CE40-B058-C4F8A1386EDB}"/>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a:t>Title of the presentation on renewable energy background image</a:t>
            </a:r>
            <a:endParaRPr lang="en-US"/>
          </a:p>
        </p:txBody>
      </p:sp>
      <p:sp>
        <p:nvSpPr>
          <p:cNvPr id="7" name="Subtitle 2">
            <a:extLst>
              <a:ext uri="{FF2B5EF4-FFF2-40B4-BE49-F238E27FC236}">
                <a16:creationId xmlns:a16="http://schemas.microsoft.com/office/drawing/2014/main" id="{D60C75DC-8031-B34F-8CD7-0B5EA60E28A1}"/>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pic>
        <p:nvPicPr>
          <p:cNvPr id="10" name="Picture 9">
            <a:extLst>
              <a:ext uri="{FF2B5EF4-FFF2-40B4-BE49-F238E27FC236}">
                <a16:creationId xmlns:a16="http://schemas.microsoft.com/office/drawing/2014/main" id="{8E5E6D44-AD3D-734B-8CDF-7885FFE9E6CB}"/>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2345" y="177106"/>
            <a:ext cx="4407226" cy="2160000"/>
          </a:xfrm>
          <a:prstGeom prst="rect">
            <a:avLst/>
          </a:prstGeom>
        </p:spPr>
      </p:pic>
      <p:cxnSp>
        <p:nvCxnSpPr>
          <p:cNvPr id="13" name="Straight Connector 12">
            <a:extLst>
              <a:ext uri="{FF2B5EF4-FFF2-40B4-BE49-F238E27FC236}">
                <a16:creationId xmlns:a16="http://schemas.microsoft.com/office/drawing/2014/main" id="{5DE95D42-62A6-3A49-9013-2E0E801F3882}"/>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61234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lide GA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0" y="337"/>
            <a:ext cx="12192000" cy="6858000"/>
          </a:xfrm>
          <a:prstGeom prst="rect">
            <a:avLst/>
          </a:prstGeom>
        </p:spPr>
      </p:pic>
      <p:pic>
        <p:nvPicPr>
          <p:cNvPr id="9" name="Picture 8">
            <a:extLst>
              <a:ext uri="{FF2B5EF4-FFF2-40B4-BE49-F238E27FC236}">
                <a16:creationId xmlns:a16="http://schemas.microsoft.com/office/drawing/2014/main" id="{3C84888C-D5DC-CE40-B058-C4F8A1386EDB}"/>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a:t>Title of the presentation background image</a:t>
            </a:r>
            <a:endParaRPr lang="en-US"/>
          </a:p>
        </p:txBody>
      </p:sp>
      <p:sp>
        <p:nvSpPr>
          <p:cNvPr id="7" name="Subtitle 2">
            <a:extLst>
              <a:ext uri="{FF2B5EF4-FFF2-40B4-BE49-F238E27FC236}">
                <a16:creationId xmlns:a16="http://schemas.microsoft.com/office/drawing/2014/main" id="{D60C75DC-8031-B34F-8CD7-0B5EA60E28A1}"/>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pic>
        <p:nvPicPr>
          <p:cNvPr id="8" name="Picture 7">
            <a:extLst>
              <a:ext uri="{FF2B5EF4-FFF2-40B4-BE49-F238E27FC236}">
                <a16:creationId xmlns:a16="http://schemas.microsoft.com/office/drawing/2014/main" id="{4E1B9A39-2722-B14F-B50F-862F6D69565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00" y="337"/>
            <a:ext cx="12192000" cy="6858000"/>
          </a:xfrm>
          <a:prstGeom prst="rect">
            <a:avLst/>
          </a:prstGeom>
        </p:spPr>
      </p:pic>
      <p:pic>
        <p:nvPicPr>
          <p:cNvPr id="10" name="Picture 9">
            <a:extLst>
              <a:ext uri="{FF2B5EF4-FFF2-40B4-BE49-F238E27FC236}">
                <a16:creationId xmlns:a16="http://schemas.microsoft.com/office/drawing/2014/main" id="{20989843-35E4-554E-857E-B8B4D858E4D6}"/>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2345" y="177106"/>
            <a:ext cx="4407226" cy="2160000"/>
          </a:xfrm>
          <a:prstGeom prst="rect">
            <a:avLst/>
          </a:prstGeom>
        </p:spPr>
      </p:pic>
      <p:cxnSp>
        <p:nvCxnSpPr>
          <p:cNvPr id="13" name="Straight Connector 12">
            <a:extLst>
              <a:ext uri="{FF2B5EF4-FFF2-40B4-BE49-F238E27FC236}">
                <a16:creationId xmlns:a16="http://schemas.microsoft.com/office/drawing/2014/main" id="{CD6A3406-20DF-EC41-B915-E2FEFD2C7051}"/>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77187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sl-SI"/>
              <a:t>Agenda</a:t>
            </a:r>
            <a:endParaRPr lang="en-US"/>
          </a:p>
        </p:txBody>
      </p:sp>
      <p:sp>
        <p:nvSpPr>
          <p:cNvPr id="5" name="Rectangle 4">
            <a:extLst>
              <a:ext uri="{FF2B5EF4-FFF2-40B4-BE49-F238E27FC236}">
                <a16:creationId xmlns:a16="http://schemas.microsoft.com/office/drawing/2014/main" id="{79943D43-28BC-8C40-90F1-1912F94F2F9A}"/>
              </a:ext>
            </a:extLst>
          </p:cNvPr>
          <p:cNvSpPr/>
          <p:nvPr/>
        </p:nvSpPr>
        <p:spPr>
          <a:xfrm>
            <a:off x="0" y="6281998"/>
            <a:ext cx="12192000" cy="576002"/>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SI"/>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68E16D21-2873-7F4D-BC1C-4DCC7B7156B8}" type="slidenum">
              <a:rPr lang="en-SI" smtClean="0"/>
              <a:pPr/>
              <a:t>‹#›</a:t>
            </a:fld>
            <a:endParaRPr lang="en-SI"/>
          </a:p>
        </p:txBody>
      </p:sp>
      <p:sp>
        <p:nvSpPr>
          <p:cNvPr id="8" name="Content Placeholder 2">
            <a:extLst>
              <a:ext uri="{FF2B5EF4-FFF2-40B4-BE49-F238E27FC236}">
                <a16:creationId xmlns:a16="http://schemas.microsoft.com/office/drawing/2014/main" id="{1426D3AD-FEF8-4340-934D-46D6144F23EA}"/>
              </a:ext>
            </a:extLst>
          </p:cNvPr>
          <p:cNvSpPr>
            <a:spLocks noGrp="1"/>
          </p:cNvSpPr>
          <p:nvPr>
            <p:ph idx="1" hasCustomPrompt="1"/>
          </p:nvPr>
        </p:nvSpPr>
        <p:spPr>
          <a:xfrm>
            <a:off x="712572" y="1427034"/>
            <a:ext cx="8734362" cy="4351338"/>
          </a:xfrm>
        </p:spPr>
        <p:txBody>
          <a:bodyPr/>
          <a:lstStyle>
            <a:lvl1pPr marL="342900" indent="-342900">
              <a:buClr>
                <a:srgbClr val="3678BD"/>
              </a:buClr>
              <a:buFont typeface="Wingdings" pitchFamily="2" charset="2"/>
              <a:buChar char="§"/>
              <a:defRPr b="1"/>
            </a:lvl1pPr>
            <a:lvl2pPr marL="457200" indent="0">
              <a:buNone/>
              <a:defRPr/>
            </a:lvl2pPr>
            <a:lvl3pPr marL="914400" indent="0">
              <a:buNone/>
              <a:defRPr/>
            </a:lvl3pPr>
            <a:lvl4pPr marL="1371600" indent="0">
              <a:buNone/>
              <a:defRPr/>
            </a:lvl4pPr>
            <a:lvl5pPr marL="1828800" indent="0">
              <a:buNone/>
              <a:defRPr/>
            </a:lvl5pPr>
          </a:lstStyle>
          <a:p>
            <a:pPr lvl="0"/>
            <a:r>
              <a:rPr lang="en-GB"/>
              <a:t>Agenda item number one</a:t>
            </a:r>
          </a:p>
          <a:p>
            <a:pPr lvl="0"/>
            <a:r>
              <a:rPr lang="en-GB"/>
              <a:t>Agenda item number two</a:t>
            </a:r>
          </a:p>
          <a:p>
            <a:pPr lvl="0"/>
            <a:r>
              <a:rPr lang="en-GB"/>
              <a:t>Agenda item number three</a:t>
            </a:r>
          </a:p>
        </p:txBody>
      </p:sp>
      <p:sp>
        <p:nvSpPr>
          <p:cNvPr id="7" name="Rectangle 6">
            <a:extLst>
              <a:ext uri="{FF2B5EF4-FFF2-40B4-BE49-F238E27FC236}">
                <a16:creationId xmlns:a16="http://schemas.microsoft.com/office/drawing/2014/main" id="{92099C54-E6D9-104F-897A-7F57E35A63C7}"/>
              </a:ext>
            </a:extLst>
          </p:cNvPr>
          <p:cNvSpPr/>
          <p:nvPr userDrawn="1"/>
        </p:nvSpPr>
        <p:spPr>
          <a:xfrm>
            <a:off x="0" y="6281998"/>
            <a:ext cx="12192000" cy="576002"/>
          </a:xfrm>
          <a:prstGeom prst="rect">
            <a:avLst/>
          </a:prstGeom>
          <a:solidFill>
            <a:srgbClr val="3678BD"/>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SI"/>
          </a:p>
        </p:txBody>
      </p:sp>
    </p:spTree>
    <p:extLst>
      <p:ext uri="{BB962C8B-B14F-4D97-AF65-F5344CB8AC3E}">
        <p14:creationId xmlns:p14="http://schemas.microsoft.com/office/powerpoint/2010/main" val="9032962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6000" y="1066800"/>
            <a:ext cx="10800000" cy="3084787"/>
          </a:xfrm>
        </p:spPr>
        <p:txBody>
          <a:bodyPr anchor="ctr">
            <a:normAutofit/>
          </a:bodyPr>
          <a:lstStyle>
            <a:lvl1pPr algn="l">
              <a:defRPr sz="6000"/>
            </a:lvl1pPr>
          </a:lstStyle>
          <a:p>
            <a:r>
              <a:rPr lang="en-GB"/>
              <a:t>Section title</a:t>
            </a:r>
            <a:endParaRPr lang="en-US"/>
          </a:p>
        </p:txBody>
      </p:sp>
      <p:sp>
        <p:nvSpPr>
          <p:cNvPr id="3" name="Text Placeholder 2"/>
          <p:cNvSpPr>
            <a:spLocks noGrp="1"/>
          </p:cNvSpPr>
          <p:nvPr>
            <p:ph type="body" idx="1" hasCustomPrompt="1"/>
          </p:nvPr>
        </p:nvSpPr>
        <p:spPr>
          <a:xfrm>
            <a:off x="694800" y="4410075"/>
            <a:ext cx="10800000" cy="1476376"/>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subtitle / Speaker</a:t>
            </a:r>
          </a:p>
        </p:txBody>
      </p:sp>
      <p:sp>
        <p:nvSpPr>
          <p:cNvPr id="6" name="Slide Number Placeholder 5"/>
          <p:cNvSpPr>
            <a:spLocks noGrp="1"/>
          </p:cNvSpPr>
          <p:nvPr>
            <p:ph type="sldNum" sz="quarter" idx="12"/>
          </p:nvPr>
        </p:nvSpPr>
        <p:spPr/>
        <p:txBody>
          <a:bodyPr/>
          <a:lstStyle/>
          <a:p>
            <a:fld id="{68E16D21-2873-7F4D-BC1C-4DCC7B7156B8}" type="slidenum">
              <a:rPr lang="en-SI" smtClean="0"/>
              <a:t>‹#›</a:t>
            </a:fld>
            <a:endParaRPr lang="en-SI"/>
          </a:p>
        </p:txBody>
      </p:sp>
      <p:cxnSp>
        <p:nvCxnSpPr>
          <p:cNvPr id="7" name="Straight Connector 6">
            <a:extLst>
              <a:ext uri="{FF2B5EF4-FFF2-40B4-BE49-F238E27FC236}">
                <a16:creationId xmlns:a16="http://schemas.microsoft.com/office/drawing/2014/main" id="{AFCD5DFA-08FC-8B49-A7E1-FB3F1B9A3465}"/>
              </a:ext>
            </a:extLst>
          </p:cNvPr>
          <p:cNvCxnSpPr>
            <a:cxnSpLocks/>
          </p:cNvCxnSpPr>
          <p:nvPr/>
        </p:nvCxnSpPr>
        <p:spPr>
          <a:xfrm>
            <a:off x="696000" y="4166100"/>
            <a:ext cx="1080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8F4285B-4D3D-5548-9399-8AD26F3535EF}"/>
              </a:ext>
            </a:extLst>
          </p:cNvPr>
          <p:cNvCxnSpPr>
            <a:cxnSpLocks/>
          </p:cNvCxnSpPr>
          <p:nvPr userDrawn="1"/>
        </p:nvCxnSpPr>
        <p:spPr>
          <a:xfrm>
            <a:off x="696000" y="4166100"/>
            <a:ext cx="1080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65877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EC7484-A3E3-C74A-BC15-3E18069ACD90}"/>
              </a:ext>
            </a:extLst>
          </p:cNvPr>
          <p:cNvSpPr/>
          <p:nvPr/>
        </p:nvSpPr>
        <p:spPr>
          <a:xfrm>
            <a:off x="-9524" y="1057274"/>
            <a:ext cx="12201524" cy="52247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latin typeface="Arial" panose="020B0604020202020204" pitchFamily="34" charset="0"/>
              <a:cs typeface="Arial" panose="020B0604020202020204" pitchFamily="34" charset="0"/>
            </a:endParaRPr>
          </a:p>
        </p:txBody>
      </p:sp>
      <p:sp>
        <p:nvSpPr>
          <p:cNvPr id="2" name="Title 1"/>
          <p:cNvSpPr>
            <a:spLocks noGrp="1"/>
          </p:cNvSpPr>
          <p:nvPr>
            <p:ph type="title" hasCustomPrompt="1"/>
          </p:nvPr>
        </p:nvSpPr>
        <p:spPr>
          <a:xfrm>
            <a:off x="696000" y="1057274"/>
            <a:ext cx="10800000" cy="3094314"/>
          </a:xfrm>
        </p:spPr>
        <p:txBody>
          <a:bodyPr anchor="ctr">
            <a:normAutofit/>
          </a:bodyPr>
          <a:lstStyle>
            <a:lvl1pPr algn="l">
              <a:defRPr sz="6000">
                <a:solidFill>
                  <a:schemeClr val="bg1"/>
                </a:solidFill>
              </a:defRPr>
            </a:lvl1pPr>
          </a:lstStyle>
          <a:p>
            <a:r>
              <a:rPr lang="en-GB"/>
              <a:t>Section title</a:t>
            </a:r>
            <a:endParaRPr lang="en-US"/>
          </a:p>
        </p:txBody>
      </p:sp>
      <p:sp>
        <p:nvSpPr>
          <p:cNvPr id="3" name="Text Placeholder 2"/>
          <p:cNvSpPr>
            <a:spLocks noGrp="1"/>
          </p:cNvSpPr>
          <p:nvPr>
            <p:ph type="body" idx="1" hasCustomPrompt="1"/>
          </p:nvPr>
        </p:nvSpPr>
        <p:spPr>
          <a:xfrm>
            <a:off x="696000" y="4410075"/>
            <a:ext cx="10800000" cy="1476376"/>
          </a:xfrm>
        </p:spPr>
        <p:txBody>
          <a:bodyPr>
            <a:normAutofit/>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subtitle / Speaker</a:t>
            </a:r>
          </a:p>
        </p:txBody>
      </p:sp>
      <p:sp>
        <p:nvSpPr>
          <p:cNvPr id="6" name="Slide Number Placeholder 5"/>
          <p:cNvSpPr>
            <a:spLocks noGrp="1"/>
          </p:cNvSpPr>
          <p:nvPr>
            <p:ph type="sldNum" sz="quarter" idx="12"/>
          </p:nvPr>
        </p:nvSpPr>
        <p:spPr/>
        <p:txBody>
          <a:bodyPr/>
          <a:lstStyle/>
          <a:p>
            <a:fld id="{68E16D21-2873-7F4D-BC1C-4DCC7B7156B8}" type="slidenum">
              <a:rPr lang="en-SI" smtClean="0"/>
              <a:t>‹#›</a:t>
            </a:fld>
            <a:endParaRPr lang="en-SI"/>
          </a:p>
        </p:txBody>
      </p:sp>
      <p:cxnSp>
        <p:nvCxnSpPr>
          <p:cNvPr id="7" name="Straight Connector 6">
            <a:extLst>
              <a:ext uri="{FF2B5EF4-FFF2-40B4-BE49-F238E27FC236}">
                <a16:creationId xmlns:a16="http://schemas.microsoft.com/office/drawing/2014/main" id="{AFCD5DFA-08FC-8B49-A7E1-FB3F1B9A3465}"/>
              </a:ext>
            </a:extLst>
          </p:cNvPr>
          <p:cNvCxnSpPr>
            <a:cxnSpLocks/>
          </p:cNvCxnSpPr>
          <p:nvPr/>
        </p:nvCxnSpPr>
        <p:spPr>
          <a:xfrm>
            <a:off x="696000" y="4166100"/>
            <a:ext cx="1080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2857FDB7-1C3A-C549-A253-EB50D4889C5F}"/>
              </a:ext>
            </a:extLst>
          </p:cNvPr>
          <p:cNvSpPr/>
          <p:nvPr userDrawn="1"/>
        </p:nvSpPr>
        <p:spPr>
          <a:xfrm>
            <a:off x="-9524" y="1057274"/>
            <a:ext cx="12201524" cy="5224724"/>
          </a:xfrm>
          <a:prstGeom prst="rect">
            <a:avLst/>
          </a:prstGeom>
          <a:solidFill>
            <a:srgbClr val="3678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latin typeface="Arial" panose="020B0604020202020204" pitchFamily="34" charset="0"/>
              <a:cs typeface="Arial" panose="020B0604020202020204" pitchFamily="34" charset="0"/>
            </a:endParaRPr>
          </a:p>
        </p:txBody>
      </p:sp>
      <p:cxnSp>
        <p:nvCxnSpPr>
          <p:cNvPr id="10" name="Straight Connector 9">
            <a:extLst>
              <a:ext uri="{FF2B5EF4-FFF2-40B4-BE49-F238E27FC236}">
                <a16:creationId xmlns:a16="http://schemas.microsoft.com/office/drawing/2014/main" id="{ED00337A-AC4A-D343-827D-292CAE51444C}"/>
              </a:ext>
            </a:extLst>
          </p:cNvPr>
          <p:cNvCxnSpPr>
            <a:cxnSpLocks/>
          </p:cNvCxnSpPr>
          <p:nvPr userDrawn="1"/>
        </p:nvCxnSpPr>
        <p:spPr>
          <a:xfrm>
            <a:off x="696000" y="4166100"/>
            <a:ext cx="1080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83141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Gree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EC7484-A3E3-C74A-BC15-3E18069ACD90}"/>
              </a:ext>
            </a:extLst>
          </p:cNvPr>
          <p:cNvSpPr/>
          <p:nvPr/>
        </p:nvSpPr>
        <p:spPr>
          <a:xfrm>
            <a:off x="0" y="1057274"/>
            <a:ext cx="12192000" cy="52247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 name="Title 1"/>
          <p:cNvSpPr>
            <a:spLocks noGrp="1"/>
          </p:cNvSpPr>
          <p:nvPr>
            <p:ph type="title" hasCustomPrompt="1"/>
          </p:nvPr>
        </p:nvSpPr>
        <p:spPr>
          <a:xfrm>
            <a:off x="696000" y="1057273"/>
            <a:ext cx="10800000" cy="3094314"/>
          </a:xfrm>
        </p:spPr>
        <p:txBody>
          <a:bodyPr anchor="ctr">
            <a:normAutofit/>
          </a:bodyPr>
          <a:lstStyle>
            <a:lvl1pPr algn="l">
              <a:defRPr sz="6000">
                <a:solidFill>
                  <a:schemeClr val="bg1"/>
                </a:solidFill>
              </a:defRPr>
            </a:lvl1pPr>
          </a:lstStyle>
          <a:p>
            <a:r>
              <a:rPr lang="en-GB"/>
              <a:t>Section title</a:t>
            </a:r>
            <a:endParaRPr lang="en-US"/>
          </a:p>
        </p:txBody>
      </p:sp>
      <p:sp>
        <p:nvSpPr>
          <p:cNvPr id="3" name="Text Placeholder 2"/>
          <p:cNvSpPr>
            <a:spLocks noGrp="1"/>
          </p:cNvSpPr>
          <p:nvPr>
            <p:ph type="body" idx="1" hasCustomPrompt="1"/>
          </p:nvPr>
        </p:nvSpPr>
        <p:spPr>
          <a:xfrm>
            <a:off x="696000" y="4410075"/>
            <a:ext cx="10776000" cy="1476376"/>
          </a:xfrm>
        </p:spPr>
        <p:txBody>
          <a:bodyPr>
            <a:normAutofit/>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subtitle / Speaker</a:t>
            </a:r>
          </a:p>
        </p:txBody>
      </p:sp>
      <p:sp>
        <p:nvSpPr>
          <p:cNvPr id="6" name="Slide Number Placeholder 5"/>
          <p:cNvSpPr>
            <a:spLocks noGrp="1"/>
          </p:cNvSpPr>
          <p:nvPr>
            <p:ph type="sldNum" sz="quarter" idx="12"/>
          </p:nvPr>
        </p:nvSpPr>
        <p:spPr/>
        <p:txBody>
          <a:bodyPr/>
          <a:lstStyle/>
          <a:p>
            <a:fld id="{68E16D21-2873-7F4D-BC1C-4DCC7B7156B8}" type="slidenum">
              <a:rPr lang="en-SI" smtClean="0"/>
              <a:t>‹#›</a:t>
            </a:fld>
            <a:endParaRPr lang="en-SI"/>
          </a:p>
        </p:txBody>
      </p:sp>
      <p:cxnSp>
        <p:nvCxnSpPr>
          <p:cNvPr id="7" name="Straight Connector 6">
            <a:extLst>
              <a:ext uri="{FF2B5EF4-FFF2-40B4-BE49-F238E27FC236}">
                <a16:creationId xmlns:a16="http://schemas.microsoft.com/office/drawing/2014/main" id="{AFCD5DFA-08FC-8B49-A7E1-FB3F1B9A3465}"/>
              </a:ext>
            </a:extLst>
          </p:cNvPr>
          <p:cNvCxnSpPr>
            <a:cxnSpLocks/>
          </p:cNvCxnSpPr>
          <p:nvPr/>
        </p:nvCxnSpPr>
        <p:spPr>
          <a:xfrm>
            <a:off x="696000" y="4166100"/>
            <a:ext cx="1080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66E8835-A464-844A-9F9C-F68DF4DB45A8}"/>
              </a:ext>
            </a:extLst>
          </p:cNvPr>
          <p:cNvSpPr/>
          <p:nvPr userDrawn="1"/>
        </p:nvSpPr>
        <p:spPr>
          <a:xfrm>
            <a:off x="0" y="1057274"/>
            <a:ext cx="12192000" cy="5224724"/>
          </a:xfrm>
          <a:prstGeom prst="rect">
            <a:avLst/>
          </a:prstGeom>
          <a:solidFill>
            <a:srgbClr val="96CD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cxnSp>
        <p:nvCxnSpPr>
          <p:cNvPr id="10" name="Straight Connector 9">
            <a:extLst>
              <a:ext uri="{FF2B5EF4-FFF2-40B4-BE49-F238E27FC236}">
                <a16:creationId xmlns:a16="http://schemas.microsoft.com/office/drawing/2014/main" id="{B2149027-1E91-A641-9F78-DEE96BEF964E}"/>
              </a:ext>
            </a:extLst>
          </p:cNvPr>
          <p:cNvCxnSpPr>
            <a:cxnSpLocks/>
          </p:cNvCxnSpPr>
          <p:nvPr userDrawn="1"/>
        </p:nvCxnSpPr>
        <p:spPr>
          <a:xfrm>
            <a:off x="696000" y="4166100"/>
            <a:ext cx="1080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2988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Content 1/1">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a:t>Slide title</a:t>
            </a:r>
            <a:endParaRPr lang="en-US"/>
          </a:p>
        </p:txBody>
      </p:sp>
      <p:sp>
        <p:nvSpPr>
          <p:cNvPr id="3" name="Content Placeholder 2"/>
          <p:cNvSpPr>
            <a:spLocks noGrp="1"/>
          </p:cNvSpPr>
          <p:nvPr>
            <p:ph idx="1"/>
          </p:nvPr>
        </p:nvSpPr>
        <p:spPr/>
        <p:txBody>
          <a:bodyPr>
            <a:normAutofit/>
          </a:bodyPr>
          <a:lstStyle>
            <a:lvl1pPr marL="285750" indent="-285750">
              <a:lnSpc>
                <a:spcPct val="120000"/>
              </a:lnSpc>
              <a:buClr>
                <a:srgbClr val="3678BD"/>
              </a:buClr>
              <a:buFont typeface="Arial" panose="020B0604020202020204" pitchFamily="34" charset="0"/>
              <a:buChar char="•"/>
              <a:defRPr sz="1800"/>
            </a:lvl1pPr>
            <a:lvl2pPr marL="742950" indent="-285750">
              <a:buFont typeface="Arial" panose="020B0604020202020204" pitchFamily="34" charset="0"/>
              <a:buChar char="•"/>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6" name="Slide Number Placeholder 5"/>
          <p:cNvSpPr>
            <a:spLocks noGrp="1"/>
          </p:cNvSpPr>
          <p:nvPr>
            <p:ph type="sldNum" sz="quarter" idx="12"/>
          </p:nvPr>
        </p:nvSpPr>
        <p:spPr/>
        <p:txBody>
          <a:bodyPr/>
          <a:lstStyle/>
          <a:p>
            <a:fld id="{68E16D21-2873-7F4D-BC1C-4DCC7B7156B8}" type="slidenum">
              <a:rPr lang="en-SI" smtClean="0"/>
              <a:t>‹#›</a:t>
            </a:fld>
            <a:endParaRPr lang="en-SI"/>
          </a:p>
        </p:txBody>
      </p:sp>
    </p:spTree>
    <p:extLst>
      <p:ext uri="{BB962C8B-B14F-4D97-AF65-F5344CB8AC3E}">
        <p14:creationId xmlns:p14="http://schemas.microsoft.com/office/powerpoint/2010/main" val="22949686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Content 2/1">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a:t>Slide title</a:t>
            </a:r>
            <a:endParaRPr lang="en-US"/>
          </a:p>
        </p:txBody>
      </p:sp>
      <p:sp>
        <p:nvSpPr>
          <p:cNvPr id="3" name="Content Placeholder 2"/>
          <p:cNvSpPr>
            <a:spLocks noGrp="1"/>
          </p:cNvSpPr>
          <p:nvPr>
            <p:ph sz="half" idx="1"/>
          </p:nvPr>
        </p:nvSpPr>
        <p:spPr>
          <a:xfrm>
            <a:off x="704850" y="1377949"/>
            <a:ext cx="5181600" cy="4498975"/>
          </a:xfrm>
        </p:spPr>
        <p:txBody>
          <a:bodyPr>
            <a:normAutofit/>
          </a:bodyPr>
          <a:lstStyle>
            <a:lvl1pPr marL="0" indent="0">
              <a:lnSpc>
                <a:spcPct val="120000"/>
              </a:lnSpc>
              <a:buFont typeface="Arial" panose="020B0604020202020204" pitchFamily="34" charset="0"/>
              <a:buNone/>
              <a:defRPr sz="1800">
                <a:solidFill>
                  <a:schemeClr val="tx1"/>
                </a:solidFill>
              </a:defRPr>
            </a:lvl1pPr>
            <a:lvl2pPr marL="457200" indent="0">
              <a:buFont typeface="Arial" panose="020B0604020202020204" pitchFamily="34" charset="0"/>
              <a:buNone/>
              <a:defRPr sz="2000">
                <a:solidFill>
                  <a:schemeClr val="tx1"/>
                </a:solidFill>
              </a:defRPr>
            </a:lvl2pPr>
            <a:lvl3pPr marL="914400" indent="0">
              <a:buFont typeface="Arial" panose="020B0604020202020204" pitchFamily="34" charset="0"/>
              <a:buNone/>
              <a:defRPr sz="2000">
                <a:solidFill>
                  <a:schemeClr val="tx1"/>
                </a:solidFill>
              </a:defRPr>
            </a:lvl3pPr>
            <a:lvl4pPr marL="1371600" indent="0">
              <a:buFont typeface="Arial" panose="020B0604020202020204" pitchFamily="34" charset="0"/>
              <a:buNone/>
              <a:defRPr sz="2000">
                <a:solidFill>
                  <a:schemeClr val="tx1"/>
                </a:solidFill>
              </a:defRPr>
            </a:lvl4pPr>
            <a:lvl5pPr marL="1828800" indent="0">
              <a:buFont typeface="Arial" panose="020B0604020202020204" pitchFamily="34" charset="0"/>
              <a:buNone/>
              <a:defRPr sz="2000">
                <a:solidFill>
                  <a:schemeClr val="tx1"/>
                </a:solidFill>
              </a:defRPr>
            </a:lvl5pPr>
          </a:lstStyle>
          <a:p>
            <a:pPr lvl="0"/>
            <a:r>
              <a:rPr lang="en-GB"/>
              <a:t>Click to edit Master text styles</a:t>
            </a:r>
          </a:p>
        </p:txBody>
      </p:sp>
      <p:sp>
        <p:nvSpPr>
          <p:cNvPr id="4" name="Content Placeholder 3"/>
          <p:cNvSpPr>
            <a:spLocks noGrp="1"/>
          </p:cNvSpPr>
          <p:nvPr>
            <p:ph sz="half" idx="2"/>
          </p:nvPr>
        </p:nvSpPr>
        <p:spPr>
          <a:xfrm>
            <a:off x="6238875" y="1377950"/>
            <a:ext cx="5181600" cy="4508500"/>
          </a:xfrm>
        </p:spPr>
        <p:txBody>
          <a:bodyPr>
            <a:normAutofit/>
          </a:bodyPr>
          <a:lstStyle>
            <a:lvl1pPr marL="0" indent="0">
              <a:lnSpc>
                <a:spcPct val="120000"/>
              </a:lnSpc>
              <a:buFont typeface="Arial" panose="020B0604020202020204" pitchFamily="34" charset="0"/>
              <a:buNone/>
              <a:defRPr sz="1800"/>
            </a:lvl1pPr>
            <a:lvl2pPr marL="457200" indent="0">
              <a:buFont typeface="Arial" panose="020B0604020202020204" pitchFamily="34" charset="0"/>
              <a:buNone/>
              <a:defRPr sz="2000"/>
            </a:lvl2pPr>
            <a:lvl3pPr marL="914400" indent="0">
              <a:buFont typeface="Arial" panose="020B0604020202020204" pitchFamily="34" charset="0"/>
              <a:buNone/>
              <a:defRPr sz="2000"/>
            </a:lvl3pPr>
            <a:lvl4pPr marL="1371600" indent="0">
              <a:buFont typeface="Arial" panose="020B0604020202020204" pitchFamily="34" charset="0"/>
              <a:buNone/>
              <a:defRPr sz="2000"/>
            </a:lvl4pPr>
            <a:lvl5pPr marL="1828800" indent="0">
              <a:buFont typeface="Arial" panose="020B0604020202020204" pitchFamily="34" charset="0"/>
              <a:buNone/>
              <a:defRPr sz="2000"/>
            </a:lvl5pPr>
          </a:lstStyle>
          <a:p>
            <a:pPr lvl="0"/>
            <a:r>
              <a:rPr lang="en-GB"/>
              <a:t>Click to edit Master text styles</a:t>
            </a:r>
          </a:p>
        </p:txBody>
      </p:sp>
      <p:sp>
        <p:nvSpPr>
          <p:cNvPr id="7" name="Slide Number Placeholder 6"/>
          <p:cNvSpPr>
            <a:spLocks noGrp="1"/>
          </p:cNvSpPr>
          <p:nvPr>
            <p:ph type="sldNum" sz="quarter" idx="12"/>
          </p:nvPr>
        </p:nvSpPr>
        <p:spPr/>
        <p:txBody>
          <a:bodyPr/>
          <a:lstStyle/>
          <a:p>
            <a:fld id="{68E16D21-2873-7F4D-BC1C-4DCC7B7156B8}" type="slidenum">
              <a:rPr lang="en-SI" smtClean="0"/>
              <a:t>‹#›</a:t>
            </a:fld>
            <a:endParaRPr lang="en-SI"/>
          </a:p>
        </p:txBody>
      </p:sp>
    </p:spTree>
    <p:extLst>
      <p:ext uri="{BB962C8B-B14F-4D97-AF65-F5344CB8AC3E}">
        <p14:creationId xmlns:p14="http://schemas.microsoft.com/office/powerpoint/2010/main" val="31680618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3/1">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a:t>Slide title</a:t>
            </a:r>
            <a:endParaRPr lang="en-US"/>
          </a:p>
        </p:txBody>
      </p:sp>
      <p:sp>
        <p:nvSpPr>
          <p:cNvPr id="3" name="Content Placeholder 2"/>
          <p:cNvSpPr>
            <a:spLocks noGrp="1"/>
          </p:cNvSpPr>
          <p:nvPr>
            <p:ph sz="half" idx="1"/>
          </p:nvPr>
        </p:nvSpPr>
        <p:spPr>
          <a:xfrm>
            <a:off x="704850" y="1377949"/>
            <a:ext cx="3305175" cy="4498975"/>
          </a:xfrm>
        </p:spPr>
        <p:txBody>
          <a:bodyPr>
            <a:normAutofit/>
          </a:bodyPr>
          <a:lstStyle>
            <a:lvl1pPr marL="0" indent="0">
              <a:lnSpc>
                <a:spcPct val="120000"/>
              </a:lnSpc>
              <a:buFont typeface="Arial" panose="020B0604020202020204" pitchFamily="34" charset="0"/>
              <a:buNone/>
              <a:defRPr sz="1600">
                <a:solidFill>
                  <a:schemeClr val="tx1"/>
                </a:solidFill>
              </a:defRPr>
            </a:lvl1pPr>
            <a:lvl2pPr marL="457200" indent="0">
              <a:buFont typeface="Arial" panose="020B0604020202020204" pitchFamily="34" charset="0"/>
              <a:buNone/>
              <a:defRPr sz="2000">
                <a:solidFill>
                  <a:schemeClr val="tx1"/>
                </a:solidFill>
              </a:defRPr>
            </a:lvl2pPr>
            <a:lvl3pPr marL="914400" indent="0">
              <a:buFont typeface="Arial" panose="020B0604020202020204" pitchFamily="34" charset="0"/>
              <a:buNone/>
              <a:defRPr sz="2000">
                <a:solidFill>
                  <a:schemeClr val="tx1"/>
                </a:solidFill>
              </a:defRPr>
            </a:lvl3pPr>
            <a:lvl4pPr marL="1371600" indent="0">
              <a:buFont typeface="Arial" panose="020B0604020202020204" pitchFamily="34" charset="0"/>
              <a:buNone/>
              <a:defRPr sz="2000">
                <a:solidFill>
                  <a:schemeClr val="tx1"/>
                </a:solidFill>
              </a:defRPr>
            </a:lvl4pPr>
            <a:lvl5pPr marL="1828800" indent="0">
              <a:buFont typeface="Arial" panose="020B0604020202020204" pitchFamily="34" charset="0"/>
              <a:buNone/>
              <a:defRPr sz="2000">
                <a:solidFill>
                  <a:schemeClr val="tx1"/>
                </a:solidFill>
              </a:defRPr>
            </a:lvl5pPr>
          </a:lstStyle>
          <a:p>
            <a:pPr lvl="0"/>
            <a:r>
              <a:rPr lang="en-GB"/>
              <a:t>Click to edit Master text styles</a:t>
            </a:r>
          </a:p>
        </p:txBody>
      </p:sp>
      <p:sp>
        <p:nvSpPr>
          <p:cNvPr id="7" name="Slide Number Placeholder 6"/>
          <p:cNvSpPr>
            <a:spLocks noGrp="1"/>
          </p:cNvSpPr>
          <p:nvPr>
            <p:ph type="sldNum" sz="quarter" idx="12"/>
          </p:nvPr>
        </p:nvSpPr>
        <p:spPr/>
        <p:txBody>
          <a:bodyPr/>
          <a:lstStyle/>
          <a:p>
            <a:fld id="{68E16D21-2873-7F4D-BC1C-4DCC7B7156B8}" type="slidenum">
              <a:rPr lang="en-SI" smtClean="0"/>
              <a:t>‹#›</a:t>
            </a:fld>
            <a:endParaRPr lang="en-SI"/>
          </a:p>
        </p:txBody>
      </p:sp>
      <p:sp>
        <p:nvSpPr>
          <p:cNvPr id="6" name="Content Placeholder 2">
            <a:extLst>
              <a:ext uri="{FF2B5EF4-FFF2-40B4-BE49-F238E27FC236}">
                <a16:creationId xmlns:a16="http://schemas.microsoft.com/office/drawing/2014/main" id="{82498FB5-8216-1548-B0EF-EBF44C50486A}"/>
              </a:ext>
            </a:extLst>
          </p:cNvPr>
          <p:cNvSpPr>
            <a:spLocks noGrp="1"/>
          </p:cNvSpPr>
          <p:nvPr>
            <p:ph sz="half" idx="13"/>
          </p:nvPr>
        </p:nvSpPr>
        <p:spPr>
          <a:xfrm>
            <a:off x="8190825" y="1377949"/>
            <a:ext cx="3305175" cy="4498975"/>
          </a:xfrm>
        </p:spPr>
        <p:txBody>
          <a:bodyPr>
            <a:normAutofit/>
          </a:bodyPr>
          <a:lstStyle>
            <a:lvl1pPr marL="0" indent="0">
              <a:lnSpc>
                <a:spcPct val="120000"/>
              </a:lnSpc>
              <a:buFont typeface="Arial" panose="020B0604020202020204" pitchFamily="34" charset="0"/>
              <a:buNone/>
              <a:defRPr sz="1600">
                <a:solidFill>
                  <a:schemeClr val="tx1"/>
                </a:solidFill>
              </a:defRPr>
            </a:lvl1pPr>
            <a:lvl2pPr marL="457200" indent="0">
              <a:buFont typeface="Arial" panose="020B0604020202020204" pitchFamily="34" charset="0"/>
              <a:buNone/>
              <a:defRPr sz="2000">
                <a:solidFill>
                  <a:schemeClr val="tx1"/>
                </a:solidFill>
              </a:defRPr>
            </a:lvl2pPr>
            <a:lvl3pPr marL="914400" indent="0">
              <a:buFont typeface="Arial" panose="020B0604020202020204" pitchFamily="34" charset="0"/>
              <a:buNone/>
              <a:defRPr sz="2000">
                <a:solidFill>
                  <a:schemeClr val="tx1"/>
                </a:solidFill>
              </a:defRPr>
            </a:lvl3pPr>
            <a:lvl4pPr marL="1371600" indent="0">
              <a:buFont typeface="Arial" panose="020B0604020202020204" pitchFamily="34" charset="0"/>
              <a:buNone/>
              <a:defRPr sz="2000">
                <a:solidFill>
                  <a:schemeClr val="tx1"/>
                </a:solidFill>
              </a:defRPr>
            </a:lvl4pPr>
            <a:lvl5pPr marL="1828800" indent="0">
              <a:buFont typeface="Arial" panose="020B0604020202020204" pitchFamily="34" charset="0"/>
              <a:buNone/>
              <a:defRPr sz="2000">
                <a:solidFill>
                  <a:schemeClr val="tx1"/>
                </a:solidFill>
              </a:defRPr>
            </a:lvl5pPr>
          </a:lstStyle>
          <a:p>
            <a:pPr lvl="0"/>
            <a:r>
              <a:rPr lang="en-GB"/>
              <a:t>Click to edit Master text styles</a:t>
            </a:r>
          </a:p>
        </p:txBody>
      </p:sp>
      <p:sp>
        <p:nvSpPr>
          <p:cNvPr id="8" name="Content Placeholder 2">
            <a:extLst>
              <a:ext uri="{FF2B5EF4-FFF2-40B4-BE49-F238E27FC236}">
                <a16:creationId xmlns:a16="http://schemas.microsoft.com/office/drawing/2014/main" id="{2AA53F0A-0D78-F94E-BF9C-8ACC2184155F}"/>
              </a:ext>
            </a:extLst>
          </p:cNvPr>
          <p:cNvSpPr>
            <a:spLocks noGrp="1"/>
          </p:cNvSpPr>
          <p:nvPr>
            <p:ph sz="half" idx="14"/>
          </p:nvPr>
        </p:nvSpPr>
        <p:spPr>
          <a:xfrm>
            <a:off x="4443412" y="1377949"/>
            <a:ext cx="3305175" cy="4498975"/>
          </a:xfrm>
        </p:spPr>
        <p:txBody>
          <a:bodyPr>
            <a:normAutofit/>
          </a:bodyPr>
          <a:lstStyle>
            <a:lvl1pPr marL="0" indent="0">
              <a:lnSpc>
                <a:spcPct val="120000"/>
              </a:lnSpc>
              <a:buFont typeface="Arial" panose="020B0604020202020204" pitchFamily="34" charset="0"/>
              <a:buNone/>
              <a:defRPr sz="1600">
                <a:solidFill>
                  <a:schemeClr val="tx1"/>
                </a:solidFill>
              </a:defRPr>
            </a:lvl1pPr>
            <a:lvl2pPr marL="457200" indent="0">
              <a:buFont typeface="Arial" panose="020B0604020202020204" pitchFamily="34" charset="0"/>
              <a:buNone/>
              <a:defRPr sz="2000">
                <a:solidFill>
                  <a:schemeClr val="tx1"/>
                </a:solidFill>
              </a:defRPr>
            </a:lvl2pPr>
            <a:lvl3pPr marL="914400" indent="0">
              <a:buFont typeface="Arial" panose="020B0604020202020204" pitchFamily="34" charset="0"/>
              <a:buNone/>
              <a:defRPr sz="2000">
                <a:solidFill>
                  <a:schemeClr val="tx1"/>
                </a:solidFill>
              </a:defRPr>
            </a:lvl3pPr>
            <a:lvl4pPr marL="1371600" indent="0">
              <a:buFont typeface="Arial" panose="020B0604020202020204" pitchFamily="34" charset="0"/>
              <a:buNone/>
              <a:defRPr sz="2000">
                <a:solidFill>
                  <a:schemeClr val="tx1"/>
                </a:solidFill>
              </a:defRPr>
            </a:lvl4pPr>
            <a:lvl5pPr marL="1828800" indent="0">
              <a:buFont typeface="Arial" panose="020B0604020202020204" pitchFamily="34" charset="0"/>
              <a:buNone/>
              <a:defRPr sz="2000">
                <a:solidFill>
                  <a:schemeClr val="tx1"/>
                </a:solidFill>
              </a:defRPr>
            </a:lvl5pPr>
          </a:lstStyle>
          <a:p>
            <a:pPr lvl="0"/>
            <a:r>
              <a:rPr lang="en-GB"/>
              <a:t>Click to edit Master text styles</a:t>
            </a:r>
          </a:p>
        </p:txBody>
      </p:sp>
    </p:spTree>
    <p:extLst>
      <p:ext uri="{BB962C8B-B14F-4D97-AF65-F5344CB8AC3E}">
        <p14:creationId xmlns:p14="http://schemas.microsoft.com/office/powerpoint/2010/main" val="26938172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Content 3/1">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a:t>Slide title</a:t>
            </a:r>
            <a:endParaRPr lang="en-US"/>
          </a:p>
        </p:txBody>
      </p:sp>
      <p:sp>
        <p:nvSpPr>
          <p:cNvPr id="3" name="Content Placeholder 2"/>
          <p:cNvSpPr>
            <a:spLocks noGrp="1"/>
          </p:cNvSpPr>
          <p:nvPr>
            <p:ph sz="half" idx="1" hasCustomPrompt="1"/>
          </p:nvPr>
        </p:nvSpPr>
        <p:spPr>
          <a:xfrm>
            <a:off x="704850" y="1377949"/>
            <a:ext cx="3305175" cy="4498975"/>
          </a:xfrm>
        </p:spPr>
        <p:txBody>
          <a:bodyPr>
            <a:normAutofit/>
          </a:bodyPr>
          <a:lstStyle>
            <a:lvl1pPr marL="285750" indent="-285750">
              <a:lnSpc>
                <a:spcPct val="120000"/>
              </a:lnSpc>
              <a:buFont typeface="Arial" panose="020B0604020202020204" pitchFamily="34" charset="0"/>
              <a:buChar char="•"/>
              <a:defRPr sz="1300">
                <a:solidFill>
                  <a:schemeClr val="tx1"/>
                </a:solidFill>
              </a:defRPr>
            </a:lvl1pPr>
            <a:lvl2pPr marL="742950" indent="-285750">
              <a:buFont typeface="Arial" panose="020B0604020202020204" pitchFamily="34" charset="0"/>
              <a:buChar char="•"/>
              <a:defRPr sz="1300">
                <a:solidFill>
                  <a:schemeClr val="tx1"/>
                </a:solidFill>
              </a:defRPr>
            </a:lvl2pPr>
            <a:lvl3pPr marL="914400" indent="0">
              <a:buFont typeface="Arial" panose="020B0604020202020204" pitchFamily="34" charset="0"/>
              <a:buNone/>
              <a:defRPr sz="2000">
                <a:solidFill>
                  <a:schemeClr val="tx1"/>
                </a:solidFill>
              </a:defRPr>
            </a:lvl3pPr>
            <a:lvl4pPr marL="1371600" indent="0">
              <a:buFont typeface="Arial" panose="020B0604020202020204" pitchFamily="34" charset="0"/>
              <a:buNone/>
              <a:defRPr sz="2000">
                <a:solidFill>
                  <a:schemeClr val="tx1"/>
                </a:solidFill>
              </a:defRPr>
            </a:lvl4pPr>
            <a:lvl5pPr marL="1828800" indent="0">
              <a:buFont typeface="Arial" panose="020B0604020202020204" pitchFamily="34" charset="0"/>
              <a:buNone/>
              <a:defRPr sz="2000">
                <a:solidFill>
                  <a:schemeClr val="tx1"/>
                </a:solidFill>
              </a:defRPr>
            </a:lvl5pPr>
          </a:lstStyle>
          <a:p>
            <a:pPr lvl="0"/>
            <a:r>
              <a:rPr lang="en-GB"/>
              <a:t>Bullet list 1</a:t>
            </a:r>
          </a:p>
          <a:p>
            <a:pPr lvl="0"/>
            <a:r>
              <a:rPr lang="en-GB"/>
              <a:t>Bullet list 2</a:t>
            </a:r>
          </a:p>
          <a:p>
            <a:pPr lvl="0"/>
            <a:r>
              <a:rPr lang="en-GB"/>
              <a:t>Bullet list 3</a:t>
            </a:r>
          </a:p>
          <a:p>
            <a:pPr lvl="1"/>
            <a:r>
              <a:rPr lang="en-GB"/>
              <a:t>Level 2 Bullet list 1</a:t>
            </a:r>
          </a:p>
          <a:p>
            <a:pPr lvl="1"/>
            <a:r>
              <a:rPr lang="en-GB"/>
              <a:t>Level 2 Bullet list 2</a:t>
            </a:r>
          </a:p>
          <a:p>
            <a:pPr lvl="1"/>
            <a:r>
              <a:rPr lang="en-GB"/>
              <a:t>Level 2 Bullet list 3</a:t>
            </a:r>
          </a:p>
          <a:p>
            <a:pPr lvl="0"/>
            <a:r>
              <a:rPr lang="en-GB"/>
              <a:t>Bullet list 4</a:t>
            </a:r>
          </a:p>
          <a:p>
            <a:pPr lvl="1"/>
            <a:r>
              <a:rPr lang="en-GB"/>
              <a:t>Level 2 Bullet list 4</a:t>
            </a:r>
          </a:p>
          <a:p>
            <a:pPr lvl="1"/>
            <a:r>
              <a:rPr lang="en-GB"/>
              <a:t>Level 2 Bullet list 5</a:t>
            </a:r>
          </a:p>
        </p:txBody>
      </p:sp>
      <p:sp>
        <p:nvSpPr>
          <p:cNvPr id="7" name="Slide Number Placeholder 6"/>
          <p:cNvSpPr>
            <a:spLocks noGrp="1"/>
          </p:cNvSpPr>
          <p:nvPr>
            <p:ph type="sldNum" sz="quarter" idx="12"/>
          </p:nvPr>
        </p:nvSpPr>
        <p:spPr/>
        <p:txBody>
          <a:bodyPr/>
          <a:lstStyle/>
          <a:p>
            <a:fld id="{68E16D21-2873-7F4D-BC1C-4DCC7B7156B8}" type="slidenum">
              <a:rPr lang="en-SI" smtClean="0"/>
              <a:t>‹#›</a:t>
            </a:fld>
            <a:endParaRPr lang="en-SI"/>
          </a:p>
        </p:txBody>
      </p:sp>
      <p:sp>
        <p:nvSpPr>
          <p:cNvPr id="8" name="Content Placeholder 2">
            <a:extLst>
              <a:ext uri="{FF2B5EF4-FFF2-40B4-BE49-F238E27FC236}">
                <a16:creationId xmlns:a16="http://schemas.microsoft.com/office/drawing/2014/main" id="{2AA53F0A-0D78-F94E-BF9C-8ACC2184155F}"/>
              </a:ext>
            </a:extLst>
          </p:cNvPr>
          <p:cNvSpPr>
            <a:spLocks noGrp="1"/>
          </p:cNvSpPr>
          <p:nvPr>
            <p:ph sz="half" idx="14"/>
          </p:nvPr>
        </p:nvSpPr>
        <p:spPr>
          <a:xfrm>
            <a:off x="4443412" y="1377949"/>
            <a:ext cx="7028588" cy="4498975"/>
          </a:xfrm>
        </p:spPr>
        <p:txBody>
          <a:bodyPr>
            <a:normAutofit/>
          </a:bodyPr>
          <a:lstStyle>
            <a:lvl1pPr marL="0" indent="0">
              <a:lnSpc>
                <a:spcPct val="120000"/>
              </a:lnSpc>
              <a:buFont typeface="Arial" panose="020B0604020202020204" pitchFamily="34" charset="0"/>
              <a:buNone/>
              <a:defRPr sz="1600">
                <a:solidFill>
                  <a:schemeClr val="tx1"/>
                </a:solidFill>
              </a:defRPr>
            </a:lvl1pPr>
            <a:lvl2pPr marL="457200" indent="0">
              <a:buFont typeface="Arial" panose="020B0604020202020204" pitchFamily="34" charset="0"/>
              <a:buNone/>
              <a:defRPr sz="2000">
                <a:solidFill>
                  <a:schemeClr val="tx1"/>
                </a:solidFill>
              </a:defRPr>
            </a:lvl2pPr>
            <a:lvl3pPr marL="914400" indent="0">
              <a:buFont typeface="Arial" panose="020B0604020202020204" pitchFamily="34" charset="0"/>
              <a:buNone/>
              <a:defRPr sz="2000">
                <a:solidFill>
                  <a:schemeClr val="tx1"/>
                </a:solidFill>
              </a:defRPr>
            </a:lvl3pPr>
            <a:lvl4pPr marL="1371600" indent="0">
              <a:buFont typeface="Arial" panose="020B0604020202020204" pitchFamily="34" charset="0"/>
              <a:buNone/>
              <a:defRPr sz="2000">
                <a:solidFill>
                  <a:schemeClr val="tx1"/>
                </a:solidFill>
              </a:defRPr>
            </a:lvl4pPr>
            <a:lvl5pPr marL="1828800" indent="0">
              <a:buFont typeface="Arial" panose="020B0604020202020204" pitchFamily="34" charset="0"/>
              <a:buNone/>
              <a:defRPr sz="2000">
                <a:solidFill>
                  <a:schemeClr val="tx1"/>
                </a:solidFill>
              </a:defRPr>
            </a:lvl5pPr>
          </a:lstStyle>
          <a:p>
            <a:pPr lvl="0"/>
            <a:r>
              <a:rPr lang="en-GB"/>
              <a:t>Click to edit Master text styles</a:t>
            </a:r>
          </a:p>
        </p:txBody>
      </p:sp>
    </p:spTree>
    <p:extLst>
      <p:ext uri="{BB962C8B-B14F-4D97-AF65-F5344CB8AC3E}">
        <p14:creationId xmlns:p14="http://schemas.microsoft.com/office/powerpoint/2010/main" val="23828301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EC7484-A3E3-C74A-BC15-3E18069ACD90}"/>
              </a:ext>
            </a:extLst>
          </p:cNvPr>
          <p:cNvSpPr/>
          <p:nvPr/>
        </p:nvSpPr>
        <p:spPr>
          <a:xfrm>
            <a:off x="-9524" y="0"/>
            <a:ext cx="12201524" cy="5362575"/>
          </a:xfrm>
          <a:prstGeom prst="rect">
            <a:avLst/>
          </a:prstGeom>
          <a:solidFill>
            <a:srgbClr val="3678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latin typeface="Arial" panose="020B0604020202020204" pitchFamily="34" charset="0"/>
              <a:cs typeface="Arial" panose="020B0604020202020204" pitchFamily="34" charset="0"/>
            </a:endParaRPr>
          </a:p>
        </p:txBody>
      </p:sp>
      <p:sp>
        <p:nvSpPr>
          <p:cNvPr id="2" name="Title 1"/>
          <p:cNvSpPr>
            <a:spLocks noGrp="1"/>
          </p:cNvSpPr>
          <p:nvPr>
            <p:ph type="title" hasCustomPrompt="1"/>
          </p:nvPr>
        </p:nvSpPr>
        <p:spPr>
          <a:xfrm>
            <a:off x="696000" y="1057274"/>
            <a:ext cx="10800000" cy="3094314"/>
          </a:xfrm>
        </p:spPr>
        <p:txBody>
          <a:bodyPr anchor="ctr">
            <a:normAutofit/>
          </a:bodyPr>
          <a:lstStyle>
            <a:lvl1pPr algn="l">
              <a:defRPr sz="6000">
                <a:solidFill>
                  <a:schemeClr val="bg1"/>
                </a:solidFill>
              </a:defRPr>
            </a:lvl1pPr>
          </a:lstStyle>
          <a:p>
            <a:r>
              <a:rPr lang="en-GB"/>
              <a:t>Thank you.</a:t>
            </a:r>
            <a:br>
              <a:rPr lang="en-GB"/>
            </a:br>
            <a:r>
              <a:rPr lang="en-GB"/>
              <a:t>Any questions?</a:t>
            </a:r>
            <a:endParaRPr lang="en-US"/>
          </a:p>
        </p:txBody>
      </p:sp>
      <p:sp>
        <p:nvSpPr>
          <p:cNvPr id="9" name="Rectangle 8">
            <a:extLst>
              <a:ext uri="{FF2B5EF4-FFF2-40B4-BE49-F238E27FC236}">
                <a16:creationId xmlns:a16="http://schemas.microsoft.com/office/drawing/2014/main" id="{48F1D9E9-0C93-624B-9861-30471BCD6B8F}"/>
              </a:ext>
            </a:extLst>
          </p:cNvPr>
          <p:cNvSpPr/>
          <p:nvPr userDrawn="1"/>
        </p:nvSpPr>
        <p:spPr>
          <a:xfrm>
            <a:off x="-9524" y="4698000"/>
            <a:ext cx="12200400" cy="21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latin typeface="Arial" panose="020B0604020202020204" pitchFamily="34" charset="0"/>
              <a:cs typeface="Arial" panose="020B0604020202020204" pitchFamily="34" charset="0"/>
            </a:endParaRPr>
          </a:p>
        </p:txBody>
      </p:sp>
      <p:pic>
        <p:nvPicPr>
          <p:cNvPr id="10" name="Picture 9" descr="A picture containing graphical user interface&#10;&#10;Description automatically generated">
            <a:extLst>
              <a:ext uri="{FF2B5EF4-FFF2-40B4-BE49-F238E27FC236}">
                <a16:creationId xmlns:a16="http://schemas.microsoft.com/office/drawing/2014/main" id="{EA9C4BA8-0AF4-D648-AE98-33A2D2A473CF}"/>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698000"/>
            <a:ext cx="4411916" cy="2160000"/>
          </a:xfrm>
          <a:prstGeom prst="rect">
            <a:avLst/>
          </a:prstGeom>
        </p:spPr>
      </p:pic>
      <p:sp>
        <p:nvSpPr>
          <p:cNvPr id="15" name="Title 1">
            <a:extLst>
              <a:ext uri="{FF2B5EF4-FFF2-40B4-BE49-F238E27FC236}">
                <a16:creationId xmlns:a16="http://schemas.microsoft.com/office/drawing/2014/main" id="{31CC2A2B-06F1-9C48-A629-7933E41A0098}"/>
              </a:ext>
            </a:extLst>
          </p:cNvPr>
          <p:cNvSpPr txBox="1">
            <a:spLocks/>
          </p:cNvSpPr>
          <p:nvPr/>
        </p:nvSpPr>
        <p:spPr>
          <a:xfrm>
            <a:off x="9443720" y="5800726"/>
            <a:ext cx="2747156" cy="522056"/>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500" b="0" i="0" kern="1200" spc="-150">
                <a:solidFill>
                  <a:schemeClr val="tx1"/>
                </a:solidFill>
                <a:latin typeface="Inter" panose="020B0502030000000004" pitchFamily="34" charset="0"/>
                <a:ea typeface="Inter" panose="020B0502030000000004" pitchFamily="34" charset="0"/>
                <a:cs typeface="Inter" panose="020B0502030000000004" pitchFamily="34" charset="0"/>
              </a:defRPr>
            </a:lvl1pPr>
          </a:lstStyle>
          <a:p>
            <a:pPr>
              <a:lnSpc>
                <a:spcPts val="1800"/>
              </a:lnSpc>
            </a:pPr>
            <a:r>
              <a:rPr lang="en-GB" sz="1300" spc="0">
                <a:latin typeface="Arial" panose="020B0604020202020204" pitchFamily="34" charset="0"/>
                <a:ea typeface="Inter" panose="020B0502030000000004" pitchFamily="34" charset="0"/>
                <a:cs typeface="Arial" panose="020B0604020202020204" pitchFamily="34" charset="0"/>
              </a:rPr>
              <a:t>@eu_acer</a:t>
            </a:r>
          </a:p>
          <a:p>
            <a:pPr>
              <a:lnSpc>
                <a:spcPts val="1800"/>
              </a:lnSpc>
            </a:pPr>
            <a:r>
              <a:rPr lang="en-GB" sz="1300" spc="0">
                <a:latin typeface="Arial" panose="020B0604020202020204" pitchFamily="34" charset="0"/>
                <a:ea typeface="Inter" panose="020B0502030000000004" pitchFamily="34" charset="0"/>
                <a:cs typeface="Arial" panose="020B0604020202020204" pitchFamily="34" charset="0"/>
              </a:rPr>
              <a:t>linkedin.com/company/EU-ACER/</a:t>
            </a:r>
          </a:p>
        </p:txBody>
      </p:sp>
      <p:cxnSp>
        <p:nvCxnSpPr>
          <p:cNvPr id="5" name="Straight Connector 4">
            <a:extLst>
              <a:ext uri="{FF2B5EF4-FFF2-40B4-BE49-F238E27FC236}">
                <a16:creationId xmlns:a16="http://schemas.microsoft.com/office/drawing/2014/main" id="{7B12CBEB-0DAC-8F4B-9A0A-2BFD123ED617}"/>
              </a:ext>
            </a:extLst>
          </p:cNvPr>
          <p:cNvCxnSpPr/>
          <p:nvPr/>
        </p:nvCxnSpPr>
        <p:spPr>
          <a:xfrm>
            <a:off x="4411916" y="5219700"/>
            <a:ext cx="0" cy="11030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3F3945A4-27D8-8A4B-86E7-74C2FFBDEDC6}"/>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9188412" y="5930287"/>
            <a:ext cx="180000" cy="180000"/>
          </a:xfrm>
          <a:prstGeom prst="rect">
            <a:avLst/>
          </a:prstGeom>
        </p:spPr>
      </p:pic>
      <p:grpSp>
        <p:nvGrpSpPr>
          <p:cNvPr id="3" name="Group 2">
            <a:extLst>
              <a:ext uri="{FF2B5EF4-FFF2-40B4-BE49-F238E27FC236}">
                <a16:creationId xmlns:a16="http://schemas.microsoft.com/office/drawing/2014/main" id="{A8885DA4-0882-6640-9254-F39276BB7056}"/>
              </a:ext>
            </a:extLst>
          </p:cNvPr>
          <p:cNvGrpSpPr/>
          <p:nvPr/>
        </p:nvGrpSpPr>
        <p:grpSpPr>
          <a:xfrm>
            <a:off x="6795009" y="5800726"/>
            <a:ext cx="2568149" cy="522056"/>
            <a:chOff x="6801717" y="5800726"/>
            <a:chExt cx="2568149" cy="522056"/>
          </a:xfrm>
        </p:grpSpPr>
        <p:sp>
          <p:nvSpPr>
            <p:cNvPr id="14" name="Title 1">
              <a:extLst>
                <a:ext uri="{FF2B5EF4-FFF2-40B4-BE49-F238E27FC236}">
                  <a16:creationId xmlns:a16="http://schemas.microsoft.com/office/drawing/2014/main" id="{001696BD-2EC4-194B-A7B8-62A129E01F63}"/>
                </a:ext>
              </a:extLst>
            </p:cNvPr>
            <p:cNvSpPr txBox="1">
              <a:spLocks/>
            </p:cNvSpPr>
            <p:nvPr/>
          </p:nvSpPr>
          <p:spPr>
            <a:xfrm>
              <a:off x="7062279" y="5800726"/>
              <a:ext cx="2307587" cy="522056"/>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500" b="0" i="0" kern="1200" spc="-150">
                  <a:solidFill>
                    <a:schemeClr val="tx1"/>
                  </a:solidFill>
                  <a:latin typeface="Inter" panose="020B0502030000000004" pitchFamily="34" charset="0"/>
                  <a:ea typeface="Inter" panose="020B0502030000000004" pitchFamily="34" charset="0"/>
                  <a:cs typeface="Inter" panose="020B0502030000000004" pitchFamily="34" charset="0"/>
                </a:defRPr>
              </a:lvl1pPr>
            </a:lstStyle>
            <a:p>
              <a:pPr>
                <a:lnSpc>
                  <a:spcPts val="1800"/>
                </a:lnSpc>
              </a:pPr>
              <a:r>
                <a:rPr lang="en-GB" sz="1300" u="none" spc="0">
                  <a:latin typeface="Arial" panose="020B0604020202020204" pitchFamily="34" charset="0"/>
                  <a:ea typeface="Inter" panose="020B0502030000000004" pitchFamily="34" charset="0"/>
                  <a:cs typeface="Arial" panose="020B0604020202020204" pitchFamily="34" charset="0"/>
                </a:rPr>
                <a:t>info@acer.europa.eu</a:t>
              </a:r>
            </a:p>
            <a:p>
              <a:pPr>
                <a:lnSpc>
                  <a:spcPts val="1800"/>
                </a:lnSpc>
              </a:pPr>
              <a:r>
                <a:rPr lang="en-GB" sz="1300" spc="0">
                  <a:latin typeface="Arial" panose="020B0604020202020204" pitchFamily="34" charset="0"/>
                  <a:ea typeface="Inter" panose="020B0502030000000004" pitchFamily="34" charset="0"/>
                  <a:cs typeface="Arial" panose="020B0604020202020204" pitchFamily="34" charset="0"/>
                </a:rPr>
                <a:t>acer.europa.eu</a:t>
              </a:r>
              <a:endParaRPr lang="en-SI" sz="1300" spc="0">
                <a:latin typeface="Arial" panose="020B0604020202020204" pitchFamily="34" charset="0"/>
                <a:ea typeface="Inter" panose="020B05020300000000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86AEEF0F-3AEB-C345-8CAB-7C7FCCF315B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6808398" y="5930287"/>
              <a:ext cx="180000" cy="180000"/>
            </a:xfrm>
            <a:prstGeom prst="rect">
              <a:avLst/>
            </a:prstGeom>
          </p:spPr>
        </p:pic>
        <p:pic>
          <p:nvPicPr>
            <p:cNvPr id="23" name="Picture 22">
              <a:extLst>
                <a:ext uri="{FF2B5EF4-FFF2-40B4-BE49-F238E27FC236}">
                  <a16:creationId xmlns:a16="http://schemas.microsoft.com/office/drawing/2014/main" id="{DCA2645C-0119-3745-BB46-C257A4A0C892}"/>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6801717" y="6137846"/>
              <a:ext cx="180000" cy="180000"/>
            </a:xfrm>
            <a:prstGeom prst="rect">
              <a:avLst/>
            </a:prstGeom>
          </p:spPr>
        </p:pic>
      </p:grpSp>
      <p:pic>
        <p:nvPicPr>
          <p:cNvPr id="6" name="Picture 5" descr="Icon&#10;&#10;Description automatically generated">
            <a:extLst>
              <a:ext uri="{FF2B5EF4-FFF2-40B4-BE49-F238E27FC236}">
                <a16:creationId xmlns:a16="http://schemas.microsoft.com/office/drawing/2014/main" id="{0A7DAC23-150B-AE4C-B495-CDC29B054127}"/>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9193267" y="6137846"/>
            <a:ext cx="208072" cy="175836"/>
          </a:xfrm>
          <a:prstGeom prst="rect">
            <a:avLst/>
          </a:prstGeom>
        </p:spPr>
      </p:pic>
    </p:spTree>
    <p:extLst>
      <p:ext uri="{BB962C8B-B14F-4D97-AF65-F5344CB8AC3E}">
        <p14:creationId xmlns:p14="http://schemas.microsoft.com/office/powerpoint/2010/main" val="2179262276"/>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7A1C639-99B2-4A4E-A848-FCDF8B8CE19B}"/>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694D6CEC-7C5A-3644-8542-9DB48BE16B98}"/>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tx1"/>
                </a:solidFill>
              </a:defRPr>
            </a:lvl1pPr>
          </a:lstStyle>
          <a:p>
            <a:r>
              <a:rPr lang="en-SI"/>
              <a:t>Title of the presentation</a:t>
            </a:r>
            <a:endParaRPr lang="en-US"/>
          </a:p>
        </p:txBody>
      </p:sp>
      <p:sp>
        <p:nvSpPr>
          <p:cNvPr id="14" name="Subtitle 2">
            <a:extLst>
              <a:ext uri="{FF2B5EF4-FFF2-40B4-BE49-F238E27FC236}">
                <a16:creationId xmlns:a16="http://schemas.microsoft.com/office/drawing/2014/main" id="{ED035378-5C01-FC45-A1F5-C4ADE23D9232}"/>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i="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pic>
        <p:nvPicPr>
          <p:cNvPr id="7" name="Picture 6" descr="A picture containing graphical user interface&#10;&#10;Description automatically generated">
            <a:extLst>
              <a:ext uri="{FF2B5EF4-FFF2-40B4-BE49-F238E27FC236}">
                <a16:creationId xmlns:a16="http://schemas.microsoft.com/office/drawing/2014/main" id="{94A4C6FB-EF59-2346-BFA1-FB3C5245B187}"/>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177106"/>
            <a:ext cx="4411916" cy="2160000"/>
          </a:xfrm>
          <a:prstGeom prst="rect">
            <a:avLst/>
          </a:prstGeom>
        </p:spPr>
      </p:pic>
    </p:spTree>
    <p:extLst>
      <p:ext uri="{BB962C8B-B14F-4D97-AF65-F5344CB8AC3E}">
        <p14:creationId xmlns:p14="http://schemas.microsoft.com/office/powerpoint/2010/main" val="31160715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lide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E58104-D31B-2A46-9D9A-EA9CD0F81CF7}"/>
              </a:ext>
            </a:extLst>
          </p:cNvPr>
          <p:cNvSpPr/>
          <p:nvPr userDrawn="1"/>
        </p:nvSpPr>
        <p:spPr>
          <a:xfrm>
            <a:off x="0" y="0"/>
            <a:ext cx="12192000" cy="6858000"/>
          </a:xfrm>
          <a:prstGeom prst="rect">
            <a:avLst/>
          </a:prstGeom>
          <a:solidFill>
            <a:srgbClr val="3678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9" name="Picture 8">
            <a:extLst>
              <a:ext uri="{FF2B5EF4-FFF2-40B4-BE49-F238E27FC236}">
                <a16:creationId xmlns:a16="http://schemas.microsoft.com/office/drawing/2014/main" id="{3C84888C-D5DC-CE40-B058-C4F8A1386EDB}"/>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a:t>Title of the presentation</a:t>
            </a:r>
            <a:endParaRPr lang="en-US"/>
          </a:p>
        </p:txBody>
      </p:sp>
      <p:sp>
        <p:nvSpPr>
          <p:cNvPr id="10" name="Subtitle 2">
            <a:extLst>
              <a:ext uri="{FF2B5EF4-FFF2-40B4-BE49-F238E27FC236}">
                <a16:creationId xmlns:a16="http://schemas.microsoft.com/office/drawing/2014/main" id="{8EE8584F-776F-CE43-B82A-08901CB04C7B}"/>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spTree>
    <p:extLst>
      <p:ext uri="{BB962C8B-B14F-4D97-AF65-F5344CB8AC3E}">
        <p14:creationId xmlns:p14="http://schemas.microsoft.com/office/powerpoint/2010/main" val="6649954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Slide Renewable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p:cNvSpPr>
            <a:spLocks noGrp="1"/>
          </p:cNvSpPr>
          <p:nvPr>
            <p:ph type="ctrTitle" hasCustomPrompt="1"/>
          </p:nvPr>
        </p:nvSpPr>
        <p:spPr>
          <a:xfrm>
            <a:off x="5114930" y="729000"/>
            <a:ext cx="6372220" cy="3273362"/>
          </a:xfrm>
        </p:spPr>
        <p:txBody>
          <a:bodyPr anchor="ctr">
            <a:normAutofit/>
          </a:bodyPr>
          <a:lstStyle>
            <a:lvl1pPr algn="l">
              <a:defRPr sz="4500">
                <a:solidFill>
                  <a:schemeClr val="tx1"/>
                </a:solidFill>
              </a:defRPr>
            </a:lvl1pPr>
          </a:lstStyle>
          <a:p>
            <a:r>
              <a:rPr lang="en-SI"/>
              <a:t>Title of the presentation</a:t>
            </a:r>
            <a:endParaRPr lang="en-US"/>
          </a:p>
        </p:txBody>
      </p:sp>
      <p:pic>
        <p:nvPicPr>
          <p:cNvPr id="9" name="Picture 8" descr="A picture containing graphical user interface&#10;&#10;Description automatically generated">
            <a:extLst>
              <a:ext uri="{FF2B5EF4-FFF2-40B4-BE49-F238E27FC236}">
                <a16:creationId xmlns:a16="http://schemas.microsoft.com/office/drawing/2014/main" id="{3C84888C-D5DC-CE40-B058-C4F8A1386EDB}"/>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0" y="177106"/>
            <a:ext cx="441191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ubtitle 2">
            <a:extLst>
              <a:ext uri="{FF2B5EF4-FFF2-40B4-BE49-F238E27FC236}">
                <a16:creationId xmlns:a16="http://schemas.microsoft.com/office/drawing/2014/main" id="{49C593FC-B38D-F24A-AAA6-81EAFBB41B12}"/>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spTree>
    <p:extLst>
      <p:ext uri="{BB962C8B-B14F-4D97-AF65-F5344CB8AC3E}">
        <p14:creationId xmlns:p14="http://schemas.microsoft.com/office/powerpoint/2010/main" val="10207315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Glob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9" name="Picture 8" descr="A picture containing graphical user interface&#10;&#10;Description automatically generated">
            <a:extLst>
              <a:ext uri="{FF2B5EF4-FFF2-40B4-BE49-F238E27FC236}">
                <a16:creationId xmlns:a16="http://schemas.microsoft.com/office/drawing/2014/main" id="{3C84888C-D5DC-CE40-B058-C4F8A1386EDB}"/>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0" y="177106"/>
            <a:ext cx="441191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a:t>Title of the presentation</a:t>
            </a:r>
            <a:endParaRPr lang="en-US"/>
          </a:p>
        </p:txBody>
      </p:sp>
      <p:sp>
        <p:nvSpPr>
          <p:cNvPr id="8" name="Subtitle 2">
            <a:extLst>
              <a:ext uri="{FF2B5EF4-FFF2-40B4-BE49-F238E27FC236}">
                <a16:creationId xmlns:a16="http://schemas.microsoft.com/office/drawing/2014/main" id="{DB95523F-D147-4043-8292-0F1CB1A9890A}"/>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spTree>
    <p:extLst>
      <p:ext uri="{BB962C8B-B14F-4D97-AF65-F5344CB8AC3E}">
        <p14:creationId xmlns:p14="http://schemas.microsoft.com/office/powerpoint/2010/main" val="2354224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Slide REMI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3C84888C-D5DC-CE40-B058-C4F8A1386EDB}"/>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a:t>Title of the presentation</a:t>
            </a:r>
            <a:endParaRPr lang="en-US"/>
          </a:p>
        </p:txBody>
      </p:sp>
      <p:sp>
        <p:nvSpPr>
          <p:cNvPr id="7" name="Subtitle 2">
            <a:extLst>
              <a:ext uri="{FF2B5EF4-FFF2-40B4-BE49-F238E27FC236}">
                <a16:creationId xmlns:a16="http://schemas.microsoft.com/office/drawing/2014/main" id="{D60C75DC-8031-B34F-8CD7-0B5EA60E28A1}"/>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spTree>
    <p:extLst>
      <p:ext uri="{BB962C8B-B14F-4D97-AF65-F5344CB8AC3E}">
        <p14:creationId xmlns:p14="http://schemas.microsoft.com/office/powerpoint/2010/main" val="10284573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Slide GA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00" y="337"/>
            <a:ext cx="12192000" cy="6858000"/>
          </a:xfrm>
          <a:prstGeom prst="rect">
            <a:avLst/>
          </a:prstGeom>
        </p:spPr>
      </p:pic>
      <p:pic>
        <p:nvPicPr>
          <p:cNvPr id="9" name="Picture 8">
            <a:extLst>
              <a:ext uri="{FF2B5EF4-FFF2-40B4-BE49-F238E27FC236}">
                <a16:creationId xmlns:a16="http://schemas.microsoft.com/office/drawing/2014/main" id="{3C84888C-D5DC-CE40-B058-C4F8A1386EDB}"/>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a:t>Title of the presentation</a:t>
            </a:r>
            <a:endParaRPr lang="en-US"/>
          </a:p>
        </p:txBody>
      </p:sp>
      <p:sp>
        <p:nvSpPr>
          <p:cNvPr id="7" name="Subtitle 2">
            <a:extLst>
              <a:ext uri="{FF2B5EF4-FFF2-40B4-BE49-F238E27FC236}">
                <a16:creationId xmlns:a16="http://schemas.microsoft.com/office/drawing/2014/main" id="{D60C75DC-8031-B34F-8CD7-0B5EA60E28A1}"/>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spTree>
    <p:extLst>
      <p:ext uri="{BB962C8B-B14F-4D97-AF65-F5344CB8AC3E}">
        <p14:creationId xmlns:p14="http://schemas.microsoft.com/office/powerpoint/2010/main" val="17025129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sl-SI"/>
              <a:t>Agenda</a:t>
            </a:r>
            <a:endParaRPr lang="en-US"/>
          </a:p>
        </p:txBody>
      </p:sp>
      <p:sp>
        <p:nvSpPr>
          <p:cNvPr id="5" name="Rectangle 4">
            <a:extLst>
              <a:ext uri="{FF2B5EF4-FFF2-40B4-BE49-F238E27FC236}">
                <a16:creationId xmlns:a16="http://schemas.microsoft.com/office/drawing/2014/main" id="{79943D43-28BC-8C40-90F1-1912F94F2F9A}"/>
              </a:ext>
            </a:extLst>
          </p:cNvPr>
          <p:cNvSpPr/>
          <p:nvPr userDrawn="1"/>
        </p:nvSpPr>
        <p:spPr>
          <a:xfrm>
            <a:off x="0" y="6281998"/>
            <a:ext cx="12192000" cy="576002"/>
          </a:xfrm>
          <a:prstGeom prst="rect">
            <a:avLst/>
          </a:prstGeom>
          <a:solidFill>
            <a:srgbClr val="3678BD"/>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SI"/>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68E16D21-2873-7F4D-BC1C-4DCC7B7156B8}" type="slidenum">
              <a:rPr lang="en-SI" smtClean="0"/>
              <a:pPr/>
              <a:t>‹#›</a:t>
            </a:fld>
            <a:endParaRPr lang="en-SI"/>
          </a:p>
        </p:txBody>
      </p:sp>
      <p:sp>
        <p:nvSpPr>
          <p:cNvPr id="8" name="Content Placeholder 2">
            <a:extLst>
              <a:ext uri="{FF2B5EF4-FFF2-40B4-BE49-F238E27FC236}">
                <a16:creationId xmlns:a16="http://schemas.microsoft.com/office/drawing/2014/main" id="{1426D3AD-FEF8-4340-934D-46D6144F23EA}"/>
              </a:ext>
            </a:extLst>
          </p:cNvPr>
          <p:cNvSpPr>
            <a:spLocks noGrp="1"/>
          </p:cNvSpPr>
          <p:nvPr>
            <p:ph idx="1" hasCustomPrompt="1"/>
          </p:nvPr>
        </p:nvSpPr>
        <p:spPr>
          <a:xfrm>
            <a:off x="712572" y="1511374"/>
            <a:ext cx="8734362" cy="4351338"/>
          </a:xfrm>
        </p:spPr>
        <p:txBody>
          <a:bodyPr/>
          <a:lstStyle>
            <a:lvl1pPr marL="342900" indent="-342900">
              <a:buClr>
                <a:srgbClr val="3678BD"/>
              </a:buClr>
              <a:buFont typeface="Wingdings" pitchFamily="2" charset="2"/>
              <a:buChar char="§"/>
              <a:defRPr b="1"/>
            </a:lvl1pPr>
            <a:lvl2pPr marL="457200" indent="0">
              <a:buNone/>
              <a:defRPr/>
            </a:lvl2pPr>
            <a:lvl3pPr marL="914400" indent="0">
              <a:buNone/>
              <a:defRPr/>
            </a:lvl3pPr>
            <a:lvl4pPr marL="1371600" indent="0">
              <a:buNone/>
              <a:defRPr/>
            </a:lvl4pPr>
            <a:lvl5pPr marL="1828800" indent="0">
              <a:buNone/>
              <a:defRPr/>
            </a:lvl5pPr>
          </a:lstStyle>
          <a:p>
            <a:pPr lvl="0"/>
            <a:r>
              <a:rPr lang="en-GB"/>
              <a:t>Agenda item number one</a:t>
            </a:r>
          </a:p>
          <a:p>
            <a:pPr lvl="0"/>
            <a:r>
              <a:rPr lang="en-GB"/>
              <a:t>Agenda item number two</a:t>
            </a:r>
          </a:p>
          <a:p>
            <a:pPr lvl="0"/>
            <a:r>
              <a:rPr lang="en-GB"/>
              <a:t>Agenda item number three</a:t>
            </a:r>
          </a:p>
        </p:txBody>
      </p:sp>
    </p:spTree>
    <p:extLst>
      <p:ext uri="{BB962C8B-B14F-4D97-AF65-F5344CB8AC3E}">
        <p14:creationId xmlns:p14="http://schemas.microsoft.com/office/powerpoint/2010/main" val="13250608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7A1C639-99B2-4A4E-A848-FCDF8B8CE19B}"/>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694D6CEC-7C5A-3644-8542-9DB48BE16B98}"/>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tx1"/>
                </a:solidFill>
              </a:defRPr>
            </a:lvl1pPr>
          </a:lstStyle>
          <a:p>
            <a:r>
              <a:rPr lang="en-SI" dirty="0"/>
              <a:t>Title of the presentation background image</a:t>
            </a:r>
            <a:endParaRPr lang="en-US" dirty="0"/>
          </a:p>
        </p:txBody>
      </p:sp>
      <p:sp>
        <p:nvSpPr>
          <p:cNvPr id="14" name="Subtitle 2">
            <a:extLst>
              <a:ext uri="{FF2B5EF4-FFF2-40B4-BE49-F238E27FC236}">
                <a16:creationId xmlns:a16="http://schemas.microsoft.com/office/drawing/2014/main" id="{ED035378-5C01-FC45-A1F5-C4ADE23D9232}"/>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pic>
        <p:nvPicPr>
          <p:cNvPr id="7" name="Picture 6" descr="A picture containing graphical user interface&#10;&#10;Description automatically generated">
            <a:extLst>
              <a:ext uri="{FF2B5EF4-FFF2-40B4-BE49-F238E27FC236}">
                <a16:creationId xmlns:a16="http://schemas.microsoft.com/office/drawing/2014/main" id="{94A4C6FB-EF59-2346-BFA1-FB3C5245B187}"/>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177106"/>
            <a:ext cx="4411916" cy="2160000"/>
          </a:xfrm>
          <a:prstGeom prst="rect">
            <a:avLst/>
          </a:prstGeom>
        </p:spPr>
      </p:pic>
      <p:sp>
        <p:nvSpPr>
          <p:cNvPr id="2" name="TextBox 1">
            <a:extLst>
              <a:ext uri="{FF2B5EF4-FFF2-40B4-BE49-F238E27FC236}">
                <a16:creationId xmlns:a16="http://schemas.microsoft.com/office/drawing/2014/main" id="{8C84E1F1-FF89-4D45-BFE1-776BF080B0C6}"/>
              </a:ext>
            </a:extLst>
          </p:cNvPr>
          <p:cNvSpPr txBox="1"/>
          <p:nvPr userDrawn="1"/>
        </p:nvSpPr>
        <p:spPr>
          <a:xfrm>
            <a:off x="5114930" y="5812735"/>
            <a:ext cx="3604972" cy="369332"/>
          </a:xfrm>
          <a:prstGeom prst="rect">
            <a:avLst/>
          </a:prstGeom>
          <a:noFill/>
        </p:spPr>
        <p:txBody>
          <a:bodyPr wrap="square" rtlCol="0">
            <a:spAutoFit/>
          </a:bodyPr>
          <a:lstStyle/>
          <a:p>
            <a:r>
              <a:rPr lang="en-SI" sz="1800" b="1" dirty="0">
                <a:solidFill>
                  <a:schemeClr val="tx2"/>
                </a:solidFill>
              </a:rPr>
              <a:t>Insert Sensitivity Marking</a:t>
            </a:r>
          </a:p>
        </p:txBody>
      </p:sp>
    </p:spTree>
    <p:extLst>
      <p:ext uri="{BB962C8B-B14F-4D97-AF65-F5344CB8AC3E}">
        <p14:creationId xmlns:p14="http://schemas.microsoft.com/office/powerpoint/2010/main" val="5899210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Title Slide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E58104-D31B-2A46-9D9A-EA9CD0F81CF7}"/>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9" name="Picture 8">
            <a:extLst>
              <a:ext uri="{FF2B5EF4-FFF2-40B4-BE49-F238E27FC236}">
                <a16:creationId xmlns:a16="http://schemas.microsoft.com/office/drawing/2014/main" id="{3C84888C-D5DC-CE40-B058-C4F8A1386EDB}"/>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dirty="0"/>
              <a:t>Title of the presentation background image</a:t>
            </a:r>
            <a:endParaRPr lang="en-US" dirty="0"/>
          </a:p>
        </p:txBody>
      </p:sp>
      <p:sp>
        <p:nvSpPr>
          <p:cNvPr id="8" name="TextBox 7">
            <a:extLst>
              <a:ext uri="{FF2B5EF4-FFF2-40B4-BE49-F238E27FC236}">
                <a16:creationId xmlns:a16="http://schemas.microsoft.com/office/drawing/2014/main" id="{AEA673F9-EB56-8F46-985A-0C5AC15045AE}"/>
              </a:ext>
            </a:extLst>
          </p:cNvPr>
          <p:cNvSpPr txBox="1"/>
          <p:nvPr userDrawn="1"/>
        </p:nvSpPr>
        <p:spPr>
          <a:xfrm>
            <a:off x="5114930" y="5812735"/>
            <a:ext cx="3604972" cy="369332"/>
          </a:xfrm>
          <a:prstGeom prst="rect">
            <a:avLst/>
          </a:prstGeom>
          <a:noFill/>
        </p:spPr>
        <p:txBody>
          <a:bodyPr wrap="square" rtlCol="0">
            <a:spAutoFit/>
          </a:bodyPr>
          <a:lstStyle/>
          <a:p>
            <a:r>
              <a:rPr lang="en-SI" sz="1800" b="1" dirty="0">
                <a:solidFill>
                  <a:schemeClr val="bg2"/>
                </a:solidFill>
              </a:rPr>
              <a:t>Insert Sensitivity Marking</a:t>
            </a:r>
          </a:p>
        </p:txBody>
      </p:sp>
      <p:sp>
        <p:nvSpPr>
          <p:cNvPr id="10" name="Subtitle 2">
            <a:extLst>
              <a:ext uri="{FF2B5EF4-FFF2-40B4-BE49-F238E27FC236}">
                <a16:creationId xmlns:a16="http://schemas.microsoft.com/office/drawing/2014/main" id="{8EE8584F-776F-CE43-B82A-08901CB04C7B}"/>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spTree>
    <p:extLst>
      <p:ext uri="{BB962C8B-B14F-4D97-AF65-F5344CB8AC3E}">
        <p14:creationId xmlns:p14="http://schemas.microsoft.com/office/powerpoint/2010/main" val="35649888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Title Slide Renewable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p:cNvSpPr>
            <a:spLocks noGrp="1"/>
          </p:cNvSpPr>
          <p:nvPr>
            <p:ph type="ctrTitle" hasCustomPrompt="1"/>
          </p:nvPr>
        </p:nvSpPr>
        <p:spPr>
          <a:xfrm>
            <a:off x="5114930" y="729000"/>
            <a:ext cx="6372220" cy="3273362"/>
          </a:xfrm>
        </p:spPr>
        <p:txBody>
          <a:bodyPr anchor="ctr">
            <a:normAutofit/>
          </a:bodyPr>
          <a:lstStyle>
            <a:lvl1pPr algn="l">
              <a:defRPr sz="4500">
                <a:solidFill>
                  <a:schemeClr val="tx1"/>
                </a:solidFill>
              </a:defRPr>
            </a:lvl1pPr>
          </a:lstStyle>
          <a:p>
            <a:r>
              <a:rPr lang="en-SI" dirty="0"/>
              <a:t>Title of the presentation background image</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3C84888C-D5DC-CE40-B058-C4F8A1386EDB}"/>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0" y="177106"/>
            <a:ext cx="441191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4393B315-F767-994E-B7A2-6727C97F5E4E}"/>
              </a:ext>
            </a:extLst>
          </p:cNvPr>
          <p:cNvSpPr txBox="1"/>
          <p:nvPr userDrawn="1"/>
        </p:nvSpPr>
        <p:spPr>
          <a:xfrm>
            <a:off x="5039068" y="5759668"/>
            <a:ext cx="3604972" cy="369332"/>
          </a:xfrm>
          <a:prstGeom prst="rect">
            <a:avLst/>
          </a:prstGeom>
          <a:noFill/>
        </p:spPr>
        <p:txBody>
          <a:bodyPr wrap="square" rtlCol="0">
            <a:spAutoFit/>
          </a:bodyPr>
          <a:lstStyle/>
          <a:p>
            <a:r>
              <a:rPr lang="en-SI" b="1" dirty="0">
                <a:solidFill>
                  <a:schemeClr val="tx2"/>
                </a:solidFill>
              </a:rPr>
              <a:t>Insert Sensitivity Marking</a:t>
            </a:r>
          </a:p>
        </p:txBody>
      </p:sp>
      <p:sp>
        <p:nvSpPr>
          <p:cNvPr id="8" name="Subtitle 2">
            <a:extLst>
              <a:ext uri="{FF2B5EF4-FFF2-40B4-BE49-F238E27FC236}">
                <a16:creationId xmlns:a16="http://schemas.microsoft.com/office/drawing/2014/main" id="{49C593FC-B38D-F24A-AAA6-81EAFBB41B12}"/>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spTree>
    <p:extLst>
      <p:ext uri="{BB962C8B-B14F-4D97-AF65-F5344CB8AC3E}">
        <p14:creationId xmlns:p14="http://schemas.microsoft.com/office/powerpoint/2010/main" val="25302537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Title Slide Glob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9" name="Picture 8" descr="A picture containing graphical user interface&#10;&#10;Description automatically generated">
            <a:extLst>
              <a:ext uri="{FF2B5EF4-FFF2-40B4-BE49-F238E27FC236}">
                <a16:creationId xmlns:a16="http://schemas.microsoft.com/office/drawing/2014/main" id="{3C84888C-D5DC-CE40-B058-C4F8A1386EDB}"/>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0" y="177106"/>
            <a:ext cx="441191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dirty="0"/>
              <a:t>Title of the presentation background image</a:t>
            </a:r>
            <a:endParaRPr lang="en-US" dirty="0"/>
          </a:p>
        </p:txBody>
      </p:sp>
      <p:sp>
        <p:nvSpPr>
          <p:cNvPr id="8" name="Subtitle 2">
            <a:extLst>
              <a:ext uri="{FF2B5EF4-FFF2-40B4-BE49-F238E27FC236}">
                <a16:creationId xmlns:a16="http://schemas.microsoft.com/office/drawing/2014/main" id="{DB95523F-D147-4043-8292-0F1CB1A9890A}"/>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spTree>
    <p:extLst>
      <p:ext uri="{BB962C8B-B14F-4D97-AF65-F5344CB8AC3E}">
        <p14:creationId xmlns:p14="http://schemas.microsoft.com/office/powerpoint/2010/main" val="2155025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Title Slide REMI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3C84888C-D5DC-CE40-B058-C4F8A1386EDB}"/>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dirty="0"/>
              <a:t>Title of the presentation on renewable energy background image</a:t>
            </a:r>
            <a:endParaRPr lang="en-US" dirty="0"/>
          </a:p>
        </p:txBody>
      </p:sp>
      <p:sp>
        <p:nvSpPr>
          <p:cNvPr id="7" name="Subtitle 2">
            <a:extLst>
              <a:ext uri="{FF2B5EF4-FFF2-40B4-BE49-F238E27FC236}">
                <a16:creationId xmlns:a16="http://schemas.microsoft.com/office/drawing/2014/main" id="{D60C75DC-8031-B34F-8CD7-0B5EA60E28A1}"/>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sp>
        <p:nvSpPr>
          <p:cNvPr id="8" name="TextBox 7">
            <a:extLst>
              <a:ext uri="{FF2B5EF4-FFF2-40B4-BE49-F238E27FC236}">
                <a16:creationId xmlns:a16="http://schemas.microsoft.com/office/drawing/2014/main" id="{87991891-FCCD-FD43-93DA-06437410A742}"/>
              </a:ext>
            </a:extLst>
          </p:cNvPr>
          <p:cNvSpPr txBox="1"/>
          <p:nvPr userDrawn="1"/>
        </p:nvSpPr>
        <p:spPr>
          <a:xfrm>
            <a:off x="5114930" y="5812735"/>
            <a:ext cx="3604972" cy="369332"/>
          </a:xfrm>
          <a:prstGeom prst="rect">
            <a:avLst/>
          </a:prstGeom>
          <a:noFill/>
        </p:spPr>
        <p:txBody>
          <a:bodyPr wrap="square" rtlCol="0">
            <a:spAutoFit/>
          </a:bodyPr>
          <a:lstStyle/>
          <a:p>
            <a:r>
              <a:rPr lang="en-SI" sz="1800" b="1" dirty="0">
                <a:solidFill>
                  <a:schemeClr val="tx2"/>
                </a:solidFill>
              </a:rPr>
              <a:t>Insert Sensitivity Marking</a:t>
            </a:r>
          </a:p>
        </p:txBody>
      </p:sp>
    </p:spTree>
    <p:extLst>
      <p:ext uri="{BB962C8B-B14F-4D97-AF65-F5344CB8AC3E}">
        <p14:creationId xmlns:p14="http://schemas.microsoft.com/office/powerpoint/2010/main" val="30743844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Slide GA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00" y="337"/>
            <a:ext cx="12192000" cy="6858000"/>
          </a:xfrm>
          <a:prstGeom prst="rect">
            <a:avLst/>
          </a:prstGeom>
        </p:spPr>
      </p:pic>
      <p:pic>
        <p:nvPicPr>
          <p:cNvPr id="9" name="Picture 8">
            <a:extLst>
              <a:ext uri="{FF2B5EF4-FFF2-40B4-BE49-F238E27FC236}">
                <a16:creationId xmlns:a16="http://schemas.microsoft.com/office/drawing/2014/main" id="{3C84888C-D5DC-CE40-B058-C4F8A1386EDB}"/>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dirty="0"/>
              <a:t>Title of the presentation background image</a:t>
            </a:r>
            <a:endParaRPr lang="en-US" dirty="0"/>
          </a:p>
        </p:txBody>
      </p:sp>
      <p:sp>
        <p:nvSpPr>
          <p:cNvPr id="7" name="Subtitle 2">
            <a:extLst>
              <a:ext uri="{FF2B5EF4-FFF2-40B4-BE49-F238E27FC236}">
                <a16:creationId xmlns:a16="http://schemas.microsoft.com/office/drawing/2014/main" id="{D60C75DC-8031-B34F-8CD7-0B5EA60E28A1}"/>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sp>
        <p:nvSpPr>
          <p:cNvPr id="8" name="TextBox 7">
            <a:extLst>
              <a:ext uri="{FF2B5EF4-FFF2-40B4-BE49-F238E27FC236}">
                <a16:creationId xmlns:a16="http://schemas.microsoft.com/office/drawing/2014/main" id="{87991891-FCCD-FD43-93DA-06437410A742}"/>
              </a:ext>
            </a:extLst>
          </p:cNvPr>
          <p:cNvSpPr txBox="1"/>
          <p:nvPr userDrawn="1"/>
        </p:nvSpPr>
        <p:spPr>
          <a:xfrm>
            <a:off x="5114930" y="5812735"/>
            <a:ext cx="3604972" cy="369332"/>
          </a:xfrm>
          <a:prstGeom prst="rect">
            <a:avLst/>
          </a:prstGeom>
          <a:noFill/>
        </p:spPr>
        <p:txBody>
          <a:bodyPr wrap="square" rtlCol="0">
            <a:spAutoFit/>
          </a:bodyPr>
          <a:lstStyle/>
          <a:p>
            <a:r>
              <a:rPr lang="en-SI" sz="1800" b="1" dirty="0">
                <a:solidFill>
                  <a:schemeClr val="tx2"/>
                </a:solidFill>
              </a:rPr>
              <a:t>Insert Sensitivity Marking</a:t>
            </a:r>
          </a:p>
        </p:txBody>
      </p:sp>
    </p:spTree>
    <p:extLst>
      <p:ext uri="{BB962C8B-B14F-4D97-AF65-F5344CB8AC3E}">
        <p14:creationId xmlns:p14="http://schemas.microsoft.com/office/powerpoint/2010/main" val="36165563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en-GB" dirty="0"/>
              <a:t>AGENDA</a:t>
            </a:r>
            <a:endParaRPr lang="en-US" dirty="0"/>
          </a:p>
        </p:txBody>
      </p:sp>
      <p:sp>
        <p:nvSpPr>
          <p:cNvPr id="5" name="Rectangle 4">
            <a:extLst>
              <a:ext uri="{FF2B5EF4-FFF2-40B4-BE49-F238E27FC236}">
                <a16:creationId xmlns:a16="http://schemas.microsoft.com/office/drawing/2014/main" id="{79943D43-28BC-8C40-90F1-1912F94F2F9A}"/>
              </a:ext>
            </a:extLst>
          </p:cNvPr>
          <p:cNvSpPr/>
          <p:nvPr userDrawn="1"/>
        </p:nvSpPr>
        <p:spPr>
          <a:xfrm>
            <a:off x="0" y="6281998"/>
            <a:ext cx="12192000" cy="576002"/>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SI"/>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68E16D21-2873-7F4D-BC1C-4DCC7B7156B8}" type="slidenum">
              <a:rPr lang="en-SI" smtClean="0"/>
              <a:pPr/>
              <a:t>‹#›</a:t>
            </a:fld>
            <a:endParaRPr lang="en-SI" dirty="0"/>
          </a:p>
        </p:txBody>
      </p:sp>
      <p:sp>
        <p:nvSpPr>
          <p:cNvPr id="8" name="Content Placeholder 2">
            <a:extLst>
              <a:ext uri="{FF2B5EF4-FFF2-40B4-BE49-F238E27FC236}">
                <a16:creationId xmlns:a16="http://schemas.microsoft.com/office/drawing/2014/main" id="{1426D3AD-FEF8-4340-934D-46D6144F23EA}"/>
              </a:ext>
            </a:extLst>
          </p:cNvPr>
          <p:cNvSpPr>
            <a:spLocks noGrp="1"/>
          </p:cNvSpPr>
          <p:nvPr>
            <p:ph idx="1" hasCustomPrompt="1"/>
          </p:nvPr>
        </p:nvSpPr>
        <p:spPr>
          <a:xfrm>
            <a:off x="2780270" y="1430209"/>
            <a:ext cx="8734362" cy="4351338"/>
          </a:xfrm>
        </p:spPr>
        <p:txBody>
          <a:bodyPr/>
          <a:lstStyle>
            <a:lvl1pPr marL="342900" indent="-342900">
              <a:buClr>
                <a:schemeClr val="tx2"/>
              </a:buClr>
              <a:buFont typeface="Wingdings" pitchFamily="2" charset="2"/>
              <a:buChar char="§"/>
              <a:defRPr b="1"/>
            </a:lvl1pPr>
            <a:lvl2pPr marL="457200" indent="0">
              <a:buNone/>
              <a:defRPr/>
            </a:lvl2pPr>
            <a:lvl3pPr marL="914400" indent="0">
              <a:buNone/>
              <a:defRPr/>
            </a:lvl3pPr>
            <a:lvl4pPr marL="1371600" indent="0">
              <a:buNone/>
              <a:defRPr/>
            </a:lvl4pPr>
            <a:lvl5pPr marL="1828800" indent="0">
              <a:buNone/>
              <a:defRPr/>
            </a:lvl5pPr>
          </a:lstStyle>
          <a:p>
            <a:pPr lvl="0"/>
            <a:r>
              <a:rPr lang="en-GB" dirty="0"/>
              <a:t>Agenda item number one</a:t>
            </a:r>
          </a:p>
          <a:p>
            <a:pPr lvl="0"/>
            <a:r>
              <a:rPr lang="en-GB" dirty="0"/>
              <a:t>Agenda item number two</a:t>
            </a:r>
          </a:p>
          <a:p>
            <a:pPr lvl="0"/>
            <a:r>
              <a:rPr lang="en-GB" dirty="0"/>
              <a:t>Agenda item number three</a:t>
            </a:r>
          </a:p>
        </p:txBody>
      </p:sp>
    </p:spTree>
    <p:extLst>
      <p:ext uri="{BB962C8B-B14F-4D97-AF65-F5344CB8AC3E}">
        <p14:creationId xmlns:p14="http://schemas.microsoft.com/office/powerpoint/2010/main" val="41930419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Content 3/1">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a:t>Slide title</a:t>
            </a:r>
            <a:endParaRPr lang="en-US" dirty="0"/>
          </a:p>
        </p:txBody>
      </p:sp>
      <p:sp>
        <p:nvSpPr>
          <p:cNvPr id="3" name="Content Placeholder 2"/>
          <p:cNvSpPr>
            <a:spLocks noGrp="1"/>
          </p:cNvSpPr>
          <p:nvPr>
            <p:ph sz="half" idx="1"/>
          </p:nvPr>
        </p:nvSpPr>
        <p:spPr>
          <a:xfrm>
            <a:off x="704850" y="1377949"/>
            <a:ext cx="3305175" cy="4498975"/>
          </a:xfrm>
        </p:spPr>
        <p:txBody>
          <a:bodyPr>
            <a:normAutofit/>
          </a:bodyPr>
          <a:lstStyle>
            <a:lvl1pPr marL="0" indent="0">
              <a:lnSpc>
                <a:spcPct val="120000"/>
              </a:lnSpc>
              <a:buFont typeface="Arial" panose="020B0604020202020204" pitchFamily="34" charset="0"/>
              <a:buNone/>
              <a:defRPr sz="1600">
                <a:solidFill>
                  <a:schemeClr val="tx1"/>
                </a:solidFill>
              </a:defRPr>
            </a:lvl1pPr>
            <a:lvl2pPr marL="457200" indent="0">
              <a:buFont typeface="Arial" panose="020B0604020202020204" pitchFamily="34" charset="0"/>
              <a:buNone/>
              <a:defRPr sz="2000">
                <a:solidFill>
                  <a:schemeClr val="tx1"/>
                </a:solidFill>
              </a:defRPr>
            </a:lvl2pPr>
            <a:lvl3pPr marL="914400" indent="0">
              <a:buFont typeface="Arial" panose="020B0604020202020204" pitchFamily="34" charset="0"/>
              <a:buNone/>
              <a:defRPr sz="2000">
                <a:solidFill>
                  <a:schemeClr val="tx1"/>
                </a:solidFill>
              </a:defRPr>
            </a:lvl3pPr>
            <a:lvl4pPr marL="1371600" indent="0">
              <a:buFont typeface="Arial" panose="020B0604020202020204" pitchFamily="34" charset="0"/>
              <a:buNone/>
              <a:defRPr sz="2000">
                <a:solidFill>
                  <a:schemeClr val="tx1"/>
                </a:solidFill>
              </a:defRPr>
            </a:lvl4pPr>
            <a:lvl5pPr marL="1828800" indent="0">
              <a:buFont typeface="Arial" panose="020B0604020202020204" pitchFamily="34" charset="0"/>
              <a:buNone/>
              <a:defRPr sz="2000">
                <a:solidFill>
                  <a:schemeClr val="tx1"/>
                </a:solidFill>
              </a:defRPr>
            </a:lvl5pPr>
          </a:lstStyle>
          <a:p>
            <a:pPr lvl="0"/>
            <a:r>
              <a:rPr lang="en-US"/>
              <a:t>Edit Master text styles</a:t>
            </a:r>
          </a:p>
        </p:txBody>
      </p:sp>
      <p:sp>
        <p:nvSpPr>
          <p:cNvPr id="7" name="Slide Number Placeholder 6"/>
          <p:cNvSpPr>
            <a:spLocks noGrp="1"/>
          </p:cNvSpPr>
          <p:nvPr>
            <p:ph type="sldNum" sz="quarter" idx="12"/>
          </p:nvPr>
        </p:nvSpPr>
        <p:spPr/>
        <p:txBody>
          <a:bodyPr/>
          <a:lstStyle/>
          <a:p>
            <a:fld id="{68E16D21-2873-7F4D-BC1C-4DCC7B7156B8}" type="slidenum">
              <a:rPr lang="en-SI" smtClean="0"/>
              <a:t>‹#›</a:t>
            </a:fld>
            <a:endParaRPr lang="en-SI"/>
          </a:p>
        </p:txBody>
      </p:sp>
      <p:sp>
        <p:nvSpPr>
          <p:cNvPr id="6" name="Content Placeholder 2">
            <a:extLst>
              <a:ext uri="{FF2B5EF4-FFF2-40B4-BE49-F238E27FC236}">
                <a16:creationId xmlns:a16="http://schemas.microsoft.com/office/drawing/2014/main" id="{82498FB5-8216-1548-B0EF-EBF44C50486A}"/>
              </a:ext>
            </a:extLst>
          </p:cNvPr>
          <p:cNvSpPr>
            <a:spLocks noGrp="1"/>
          </p:cNvSpPr>
          <p:nvPr>
            <p:ph sz="half" idx="13"/>
          </p:nvPr>
        </p:nvSpPr>
        <p:spPr>
          <a:xfrm>
            <a:off x="8190825" y="1377949"/>
            <a:ext cx="3305175" cy="4498975"/>
          </a:xfrm>
        </p:spPr>
        <p:txBody>
          <a:bodyPr>
            <a:normAutofit/>
          </a:bodyPr>
          <a:lstStyle>
            <a:lvl1pPr marL="0" indent="0">
              <a:lnSpc>
                <a:spcPct val="120000"/>
              </a:lnSpc>
              <a:buFont typeface="Arial" panose="020B0604020202020204" pitchFamily="34" charset="0"/>
              <a:buNone/>
              <a:defRPr sz="1600">
                <a:solidFill>
                  <a:schemeClr val="tx1"/>
                </a:solidFill>
              </a:defRPr>
            </a:lvl1pPr>
            <a:lvl2pPr marL="457200" indent="0">
              <a:buFont typeface="Arial" panose="020B0604020202020204" pitchFamily="34" charset="0"/>
              <a:buNone/>
              <a:defRPr sz="2000">
                <a:solidFill>
                  <a:schemeClr val="tx1"/>
                </a:solidFill>
              </a:defRPr>
            </a:lvl2pPr>
            <a:lvl3pPr marL="914400" indent="0">
              <a:buFont typeface="Arial" panose="020B0604020202020204" pitchFamily="34" charset="0"/>
              <a:buNone/>
              <a:defRPr sz="2000">
                <a:solidFill>
                  <a:schemeClr val="tx1"/>
                </a:solidFill>
              </a:defRPr>
            </a:lvl3pPr>
            <a:lvl4pPr marL="1371600" indent="0">
              <a:buFont typeface="Arial" panose="020B0604020202020204" pitchFamily="34" charset="0"/>
              <a:buNone/>
              <a:defRPr sz="2000">
                <a:solidFill>
                  <a:schemeClr val="tx1"/>
                </a:solidFill>
              </a:defRPr>
            </a:lvl4pPr>
            <a:lvl5pPr marL="1828800" indent="0">
              <a:buFont typeface="Arial" panose="020B0604020202020204" pitchFamily="34" charset="0"/>
              <a:buNone/>
              <a:defRPr sz="2000">
                <a:solidFill>
                  <a:schemeClr val="tx1"/>
                </a:solidFill>
              </a:defRPr>
            </a:lvl5pPr>
          </a:lstStyle>
          <a:p>
            <a:pPr lvl="0"/>
            <a:r>
              <a:rPr lang="en-US"/>
              <a:t>Edit Master text styles</a:t>
            </a:r>
          </a:p>
        </p:txBody>
      </p:sp>
      <p:sp>
        <p:nvSpPr>
          <p:cNvPr id="8" name="Content Placeholder 2">
            <a:extLst>
              <a:ext uri="{FF2B5EF4-FFF2-40B4-BE49-F238E27FC236}">
                <a16:creationId xmlns:a16="http://schemas.microsoft.com/office/drawing/2014/main" id="{2AA53F0A-0D78-F94E-BF9C-8ACC2184155F}"/>
              </a:ext>
            </a:extLst>
          </p:cNvPr>
          <p:cNvSpPr>
            <a:spLocks noGrp="1"/>
          </p:cNvSpPr>
          <p:nvPr>
            <p:ph sz="half" idx="14"/>
          </p:nvPr>
        </p:nvSpPr>
        <p:spPr>
          <a:xfrm>
            <a:off x="4443412" y="1377949"/>
            <a:ext cx="3305175" cy="4498975"/>
          </a:xfrm>
        </p:spPr>
        <p:txBody>
          <a:bodyPr>
            <a:normAutofit/>
          </a:bodyPr>
          <a:lstStyle>
            <a:lvl1pPr marL="0" indent="0">
              <a:lnSpc>
                <a:spcPct val="120000"/>
              </a:lnSpc>
              <a:buFont typeface="Arial" panose="020B0604020202020204" pitchFamily="34" charset="0"/>
              <a:buNone/>
              <a:defRPr sz="1600">
                <a:solidFill>
                  <a:schemeClr val="tx1"/>
                </a:solidFill>
              </a:defRPr>
            </a:lvl1pPr>
            <a:lvl2pPr marL="457200" indent="0">
              <a:buFont typeface="Arial" panose="020B0604020202020204" pitchFamily="34" charset="0"/>
              <a:buNone/>
              <a:defRPr sz="2000">
                <a:solidFill>
                  <a:schemeClr val="tx1"/>
                </a:solidFill>
              </a:defRPr>
            </a:lvl2pPr>
            <a:lvl3pPr marL="914400" indent="0">
              <a:buFont typeface="Arial" panose="020B0604020202020204" pitchFamily="34" charset="0"/>
              <a:buNone/>
              <a:defRPr sz="2000">
                <a:solidFill>
                  <a:schemeClr val="tx1"/>
                </a:solidFill>
              </a:defRPr>
            </a:lvl3pPr>
            <a:lvl4pPr marL="1371600" indent="0">
              <a:buFont typeface="Arial" panose="020B0604020202020204" pitchFamily="34" charset="0"/>
              <a:buNone/>
              <a:defRPr sz="2000">
                <a:solidFill>
                  <a:schemeClr val="tx1"/>
                </a:solidFill>
              </a:defRPr>
            </a:lvl4pPr>
            <a:lvl5pPr marL="1828800" indent="0">
              <a:buFont typeface="Arial" panose="020B0604020202020204" pitchFamily="34" charset="0"/>
              <a:buNone/>
              <a:defRPr sz="2000">
                <a:solidFill>
                  <a:schemeClr val="tx1"/>
                </a:solidFill>
              </a:defRPr>
            </a:lvl5pPr>
          </a:lstStyle>
          <a:p>
            <a:pPr lvl="0"/>
            <a:r>
              <a:rPr lang="en-US"/>
              <a:t>Edit Master text styles</a:t>
            </a:r>
          </a:p>
        </p:txBody>
      </p:sp>
    </p:spTree>
    <p:extLst>
      <p:ext uri="{BB962C8B-B14F-4D97-AF65-F5344CB8AC3E}">
        <p14:creationId xmlns:p14="http://schemas.microsoft.com/office/powerpoint/2010/main" val="32645876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EC7484-A3E3-C74A-BC15-3E18069ACD90}"/>
              </a:ext>
            </a:extLst>
          </p:cNvPr>
          <p:cNvSpPr/>
          <p:nvPr userDrawn="1"/>
        </p:nvSpPr>
        <p:spPr>
          <a:xfrm>
            <a:off x="-9524" y="0"/>
            <a:ext cx="12201524" cy="53625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dirty="0">
              <a:latin typeface="Arial" panose="020B0604020202020204" pitchFamily="34" charset="0"/>
              <a:cs typeface="Arial" panose="020B0604020202020204" pitchFamily="34" charset="0"/>
            </a:endParaRPr>
          </a:p>
        </p:txBody>
      </p:sp>
      <p:sp>
        <p:nvSpPr>
          <p:cNvPr id="2" name="Title 1"/>
          <p:cNvSpPr>
            <a:spLocks noGrp="1"/>
          </p:cNvSpPr>
          <p:nvPr>
            <p:ph type="title" hasCustomPrompt="1"/>
          </p:nvPr>
        </p:nvSpPr>
        <p:spPr>
          <a:xfrm>
            <a:off x="696000" y="1057274"/>
            <a:ext cx="10800000" cy="3094314"/>
          </a:xfrm>
        </p:spPr>
        <p:txBody>
          <a:bodyPr anchor="ctr">
            <a:normAutofit/>
          </a:bodyPr>
          <a:lstStyle>
            <a:lvl1pPr algn="l">
              <a:defRPr sz="6000">
                <a:solidFill>
                  <a:schemeClr val="bg1"/>
                </a:solidFill>
              </a:defRPr>
            </a:lvl1pPr>
          </a:lstStyle>
          <a:p>
            <a:r>
              <a:rPr lang="en-GB" dirty="0"/>
              <a:t>Thank you.</a:t>
            </a:r>
            <a:br>
              <a:rPr lang="en-GB" dirty="0"/>
            </a:br>
            <a:r>
              <a:rPr lang="en-GB" dirty="0"/>
              <a:t>Any questions?</a:t>
            </a:r>
            <a:endParaRPr lang="en-US" dirty="0"/>
          </a:p>
        </p:txBody>
      </p:sp>
      <p:sp>
        <p:nvSpPr>
          <p:cNvPr id="9" name="Rectangle 8">
            <a:extLst>
              <a:ext uri="{FF2B5EF4-FFF2-40B4-BE49-F238E27FC236}">
                <a16:creationId xmlns:a16="http://schemas.microsoft.com/office/drawing/2014/main" id="{48F1D9E9-0C93-624B-9861-30471BCD6B8F}"/>
              </a:ext>
            </a:extLst>
          </p:cNvPr>
          <p:cNvSpPr/>
          <p:nvPr userDrawn="1"/>
        </p:nvSpPr>
        <p:spPr>
          <a:xfrm>
            <a:off x="-9524" y="4698000"/>
            <a:ext cx="12200400" cy="216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dirty="0">
              <a:latin typeface="Arial" panose="020B0604020202020204" pitchFamily="34" charset="0"/>
              <a:cs typeface="Arial" panose="020B0604020202020204" pitchFamily="34" charset="0"/>
            </a:endParaRPr>
          </a:p>
        </p:txBody>
      </p:sp>
      <p:pic>
        <p:nvPicPr>
          <p:cNvPr id="10" name="Picture 9" descr="A picture containing graphical user interface&#10;&#10;Description automatically generated">
            <a:extLst>
              <a:ext uri="{FF2B5EF4-FFF2-40B4-BE49-F238E27FC236}">
                <a16:creationId xmlns:a16="http://schemas.microsoft.com/office/drawing/2014/main" id="{EA9C4BA8-0AF4-D648-AE98-33A2D2A473C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4698000"/>
            <a:ext cx="4411916" cy="2160000"/>
          </a:xfrm>
          <a:prstGeom prst="rect">
            <a:avLst/>
          </a:prstGeom>
        </p:spPr>
      </p:pic>
      <p:sp>
        <p:nvSpPr>
          <p:cNvPr id="15" name="Title 1">
            <a:extLst>
              <a:ext uri="{FF2B5EF4-FFF2-40B4-BE49-F238E27FC236}">
                <a16:creationId xmlns:a16="http://schemas.microsoft.com/office/drawing/2014/main" id="{31CC2A2B-06F1-9C48-A629-7933E41A0098}"/>
              </a:ext>
            </a:extLst>
          </p:cNvPr>
          <p:cNvSpPr txBox="1">
            <a:spLocks/>
          </p:cNvSpPr>
          <p:nvPr userDrawn="1"/>
        </p:nvSpPr>
        <p:spPr>
          <a:xfrm>
            <a:off x="9443720" y="5800726"/>
            <a:ext cx="2052280" cy="522056"/>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500" b="0" i="0" kern="1200" spc="-150">
                <a:solidFill>
                  <a:schemeClr val="tx1"/>
                </a:solidFill>
                <a:latin typeface="Inter" panose="020B0502030000000004" pitchFamily="34" charset="0"/>
                <a:ea typeface="Inter" panose="020B0502030000000004" pitchFamily="34" charset="0"/>
                <a:cs typeface="Inter" panose="020B0502030000000004" pitchFamily="34" charset="0"/>
              </a:defRPr>
            </a:lvl1pPr>
          </a:lstStyle>
          <a:p>
            <a:pPr>
              <a:lnSpc>
                <a:spcPts val="1800"/>
              </a:lnSpc>
            </a:pPr>
            <a:r>
              <a:rPr lang="en-GB" sz="1300" spc="0" dirty="0">
                <a:latin typeface="Arial" panose="020B0604020202020204" pitchFamily="34" charset="0"/>
                <a:ea typeface="Inter" panose="020B0502030000000004" pitchFamily="34" charset="0"/>
                <a:cs typeface="Arial" panose="020B0604020202020204" pitchFamily="34" charset="0"/>
              </a:rPr>
              <a:t>@</a:t>
            </a:r>
            <a:r>
              <a:rPr lang="en-GB" sz="1300" spc="0" dirty="0" err="1">
                <a:latin typeface="Arial" panose="020B0604020202020204" pitchFamily="34" charset="0"/>
                <a:ea typeface="Inter" panose="020B0502030000000004" pitchFamily="34" charset="0"/>
                <a:cs typeface="Arial" panose="020B0604020202020204" pitchFamily="34" charset="0"/>
              </a:rPr>
              <a:t>eu_acer</a:t>
            </a:r>
            <a:endParaRPr lang="en-GB" sz="1300" spc="0" dirty="0">
              <a:latin typeface="Arial" panose="020B0604020202020204" pitchFamily="34" charset="0"/>
              <a:ea typeface="Inter" panose="020B0502030000000004" pitchFamily="34" charset="0"/>
              <a:cs typeface="Arial" panose="020B0604020202020204" pitchFamily="34" charset="0"/>
            </a:endParaRPr>
          </a:p>
          <a:p>
            <a:pPr>
              <a:lnSpc>
                <a:spcPts val="1800"/>
              </a:lnSpc>
            </a:pPr>
            <a:r>
              <a:rPr lang="en-GB" sz="1300" spc="0" dirty="0" err="1">
                <a:latin typeface="Arial" panose="020B0604020202020204" pitchFamily="34" charset="0"/>
                <a:ea typeface="Inter" panose="020B0502030000000004" pitchFamily="34" charset="0"/>
                <a:cs typeface="Arial" panose="020B0604020202020204" pitchFamily="34" charset="0"/>
              </a:rPr>
              <a:t>linkedin.com</a:t>
            </a:r>
            <a:r>
              <a:rPr lang="en-GB" sz="1300" spc="0" dirty="0">
                <a:latin typeface="Arial" panose="020B0604020202020204" pitchFamily="34" charset="0"/>
                <a:ea typeface="Inter" panose="020B0502030000000004" pitchFamily="34" charset="0"/>
                <a:cs typeface="Arial" panose="020B0604020202020204" pitchFamily="34" charset="0"/>
              </a:rPr>
              <a:t>/in/EU-ACER/</a:t>
            </a:r>
          </a:p>
        </p:txBody>
      </p:sp>
      <p:cxnSp>
        <p:nvCxnSpPr>
          <p:cNvPr id="5" name="Straight Connector 4">
            <a:extLst>
              <a:ext uri="{FF2B5EF4-FFF2-40B4-BE49-F238E27FC236}">
                <a16:creationId xmlns:a16="http://schemas.microsoft.com/office/drawing/2014/main" id="{7B12CBEB-0DAC-8F4B-9A0A-2BFD123ED617}"/>
              </a:ext>
            </a:extLst>
          </p:cNvPr>
          <p:cNvCxnSpPr/>
          <p:nvPr userDrawn="1"/>
        </p:nvCxnSpPr>
        <p:spPr>
          <a:xfrm>
            <a:off x="4411916" y="5219700"/>
            <a:ext cx="0" cy="11030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21" name="Picture 20">
            <a:extLst>
              <a:ext uri="{FF2B5EF4-FFF2-40B4-BE49-F238E27FC236}">
                <a16:creationId xmlns:a16="http://schemas.microsoft.com/office/drawing/2014/main" id="{3F3945A4-27D8-8A4B-86E7-74C2FFBDEDC6}"/>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188412" y="5930287"/>
            <a:ext cx="180000" cy="180000"/>
          </a:xfrm>
          <a:prstGeom prst="rect">
            <a:avLst/>
          </a:prstGeom>
        </p:spPr>
      </p:pic>
      <p:grpSp>
        <p:nvGrpSpPr>
          <p:cNvPr id="3" name="Group 2">
            <a:extLst>
              <a:ext uri="{FF2B5EF4-FFF2-40B4-BE49-F238E27FC236}">
                <a16:creationId xmlns:a16="http://schemas.microsoft.com/office/drawing/2014/main" id="{A8885DA4-0882-6640-9254-F39276BB7056}"/>
              </a:ext>
            </a:extLst>
          </p:cNvPr>
          <p:cNvGrpSpPr/>
          <p:nvPr userDrawn="1"/>
        </p:nvGrpSpPr>
        <p:grpSpPr>
          <a:xfrm>
            <a:off x="6795009" y="5800726"/>
            <a:ext cx="2568149" cy="522056"/>
            <a:chOff x="6801717" y="5800726"/>
            <a:chExt cx="2568149" cy="522056"/>
          </a:xfrm>
        </p:grpSpPr>
        <p:sp>
          <p:nvSpPr>
            <p:cNvPr id="14" name="Title 1">
              <a:extLst>
                <a:ext uri="{FF2B5EF4-FFF2-40B4-BE49-F238E27FC236}">
                  <a16:creationId xmlns:a16="http://schemas.microsoft.com/office/drawing/2014/main" id="{001696BD-2EC4-194B-A7B8-62A129E01F63}"/>
                </a:ext>
              </a:extLst>
            </p:cNvPr>
            <p:cNvSpPr txBox="1">
              <a:spLocks/>
            </p:cNvSpPr>
            <p:nvPr userDrawn="1"/>
          </p:nvSpPr>
          <p:spPr>
            <a:xfrm>
              <a:off x="7062279" y="5800726"/>
              <a:ext cx="2307587" cy="522056"/>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500" b="0" i="0" kern="1200" spc="-150">
                  <a:solidFill>
                    <a:schemeClr val="tx1"/>
                  </a:solidFill>
                  <a:latin typeface="Inter" panose="020B0502030000000004" pitchFamily="34" charset="0"/>
                  <a:ea typeface="Inter" panose="020B0502030000000004" pitchFamily="34" charset="0"/>
                  <a:cs typeface="Inter" panose="020B0502030000000004" pitchFamily="34" charset="0"/>
                </a:defRPr>
              </a:lvl1pPr>
            </a:lstStyle>
            <a:p>
              <a:pPr>
                <a:lnSpc>
                  <a:spcPts val="1800"/>
                </a:lnSpc>
              </a:pPr>
              <a:r>
                <a:rPr lang="en-GB" sz="1300" u="none" spc="0" dirty="0" err="1">
                  <a:latin typeface="Arial" panose="020B0604020202020204" pitchFamily="34" charset="0"/>
                  <a:ea typeface="Inter" panose="020B0502030000000004" pitchFamily="34" charset="0"/>
                  <a:cs typeface="Arial" panose="020B0604020202020204" pitchFamily="34" charset="0"/>
                </a:rPr>
                <a:t>info@acer.europa.eu</a:t>
              </a:r>
              <a:endParaRPr lang="en-GB" sz="1300" u="none" spc="0" dirty="0">
                <a:latin typeface="Arial" panose="020B0604020202020204" pitchFamily="34" charset="0"/>
                <a:ea typeface="Inter" panose="020B0502030000000004" pitchFamily="34" charset="0"/>
                <a:cs typeface="Arial" panose="020B0604020202020204" pitchFamily="34" charset="0"/>
              </a:endParaRPr>
            </a:p>
            <a:p>
              <a:pPr>
                <a:lnSpc>
                  <a:spcPts val="1800"/>
                </a:lnSpc>
              </a:pPr>
              <a:r>
                <a:rPr lang="en-GB" sz="1300" spc="0" dirty="0" err="1">
                  <a:latin typeface="Arial" panose="020B0604020202020204" pitchFamily="34" charset="0"/>
                  <a:ea typeface="Inter" panose="020B0502030000000004" pitchFamily="34" charset="0"/>
                  <a:cs typeface="Arial" panose="020B0604020202020204" pitchFamily="34" charset="0"/>
                </a:rPr>
                <a:t>acer.europa.eu</a:t>
              </a:r>
              <a:endParaRPr lang="en-SI" sz="1300" spc="0" dirty="0">
                <a:latin typeface="Arial" panose="020B0604020202020204" pitchFamily="34" charset="0"/>
                <a:ea typeface="Inter" panose="020B05020300000000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86AEEF0F-3AEB-C345-8CAB-7C7FCCF315B8}"/>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6808398" y="5930287"/>
              <a:ext cx="180000" cy="180000"/>
            </a:xfrm>
            <a:prstGeom prst="rect">
              <a:avLst/>
            </a:prstGeom>
          </p:spPr>
        </p:pic>
        <p:pic>
          <p:nvPicPr>
            <p:cNvPr id="23" name="Picture 22">
              <a:extLst>
                <a:ext uri="{FF2B5EF4-FFF2-40B4-BE49-F238E27FC236}">
                  <a16:creationId xmlns:a16="http://schemas.microsoft.com/office/drawing/2014/main" id="{DCA2645C-0119-3745-BB46-C257A4A0C892}"/>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6801717" y="6137846"/>
              <a:ext cx="180000" cy="180000"/>
            </a:xfrm>
            <a:prstGeom prst="rect">
              <a:avLst/>
            </a:prstGeom>
          </p:spPr>
        </p:pic>
      </p:grpSp>
      <p:pic>
        <p:nvPicPr>
          <p:cNvPr id="6" name="Picture 5" descr="Icon&#10;&#10;Description automatically generated">
            <a:extLst>
              <a:ext uri="{FF2B5EF4-FFF2-40B4-BE49-F238E27FC236}">
                <a16:creationId xmlns:a16="http://schemas.microsoft.com/office/drawing/2014/main" id="{0A7DAC23-150B-AE4C-B495-CDC29B054127}"/>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9193267" y="6137846"/>
            <a:ext cx="208072" cy="175836"/>
          </a:xfrm>
          <a:prstGeom prst="rect">
            <a:avLst/>
          </a:prstGeom>
        </p:spPr>
      </p:pic>
    </p:spTree>
    <p:extLst>
      <p:ext uri="{BB962C8B-B14F-4D97-AF65-F5344CB8AC3E}">
        <p14:creationId xmlns:p14="http://schemas.microsoft.com/office/powerpoint/2010/main" val="42817646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Content 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a:t>Slide title</a:t>
            </a:r>
            <a:endParaRPr lang="en-US"/>
          </a:p>
        </p:txBody>
      </p:sp>
      <p:sp>
        <p:nvSpPr>
          <p:cNvPr id="7" name="Slide Number Placeholder 6"/>
          <p:cNvSpPr>
            <a:spLocks noGrp="1"/>
          </p:cNvSpPr>
          <p:nvPr>
            <p:ph type="sldNum" sz="quarter" idx="12"/>
          </p:nvPr>
        </p:nvSpPr>
        <p:spPr/>
        <p:txBody>
          <a:bodyPr/>
          <a:lstStyle/>
          <a:p>
            <a:fld id="{68E16D21-2873-7F4D-BC1C-4DCC7B7156B8}" type="slidenum">
              <a:rPr lang="en-SI" smtClean="0"/>
              <a:t>‹#›</a:t>
            </a:fld>
            <a:endParaRPr lang="en-SI"/>
          </a:p>
        </p:txBody>
      </p:sp>
      <p:sp>
        <p:nvSpPr>
          <p:cNvPr id="6" name="Text Placeholder 5">
            <a:extLst>
              <a:ext uri="{FF2B5EF4-FFF2-40B4-BE49-F238E27FC236}">
                <a16:creationId xmlns:a16="http://schemas.microsoft.com/office/drawing/2014/main" id="{606F9BC4-CF8C-772F-9195-B814823DA3D7}"/>
              </a:ext>
            </a:extLst>
          </p:cNvPr>
          <p:cNvSpPr>
            <a:spLocks noGrp="1"/>
          </p:cNvSpPr>
          <p:nvPr>
            <p:ph type="body" sz="quarter" idx="13"/>
          </p:nvPr>
        </p:nvSpPr>
        <p:spPr>
          <a:xfrm>
            <a:off x="702148" y="1419225"/>
            <a:ext cx="5112000" cy="4493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Text Placeholder 8">
            <a:extLst>
              <a:ext uri="{FF2B5EF4-FFF2-40B4-BE49-F238E27FC236}">
                <a16:creationId xmlns:a16="http://schemas.microsoft.com/office/drawing/2014/main" id="{03B23C84-6C45-F328-5274-82F5E437B8DA}"/>
              </a:ext>
            </a:extLst>
          </p:cNvPr>
          <p:cNvSpPr>
            <a:spLocks noGrp="1"/>
          </p:cNvSpPr>
          <p:nvPr>
            <p:ph type="body" sz="quarter" idx="14"/>
          </p:nvPr>
        </p:nvSpPr>
        <p:spPr>
          <a:xfrm>
            <a:off x="6384879" y="1419225"/>
            <a:ext cx="5111795" cy="44942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Text Placeholder 3">
            <a:extLst>
              <a:ext uri="{FF2B5EF4-FFF2-40B4-BE49-F238E27FC236}">
                <a16:creationId xmlns:a16="http://schemas.microsoft.com/office/drawing/2014/main" id="{4A43C831-5902-7C03-465A-7D4F43C5DB32}"/>
              </a:ext>
            </a:extLst>
          </p:cNvPr>
          <p:cNvSpPr>
            <a:spLocks noGrp="1"/>
          </p:cNvSpPr>
          <p:nvPr>
            <p:ph type="body" sz="quarter" idx="15" hasCustomPrompt="1"/>
          </p:nvPr>
        </p:nvSpPr>
        <p:spPr>
          <a:xfrm>
            <a:off x="701675" y="6281998"/>
            <a:ext cx="10795000" cy="576002"/>
          </a:xfrm>
        </p:spPr>
        <p:txBody>
          <a:bodyPr anchor="ctr"/>
          <a:lstStyle>
            <a:lvl1pPr marL="0" indent="0">
              <a:buNone/>
              <a:defRPr sz="1000">
                <a:solidFill>
                  <a:schemeClr val="tx1">
                    <a:lumMod val="50000"/>
                    <a:lumOff val="50000"/>
                  </a:schemeClr>
                </a:solidFill>
              </a:defRPr>
            </a:lvl1pPr>
            <a:lvl5pPr marL="864000" indent="0">
              <a:buNone/>
              <a:defRPr/>
            </a:lvl5pPr>
          </a:lstStyle>
          <a:p>
            <a:pPr lvl="0"/>
            <a:r>
              <a:rPr lang="en-GB" sz="1000"/>
              <a:t>Note: </a:t>
            </a:r>
            <a:endParaRPr lang="en-GB"/>
          </a:p>
        </p:txBody>
      </p:sp>
    </p:spTree>
    <p:extLst>
      <p:ext uri="{BB962C8B-B14F-4D97-AF65-F5344CB8AC3E}">
        <p14:creationId xmlns:p14="http://schemas.microsoft.com/office/powerpoint/2010/main" val="2911789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Content 1">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a:t>Slide title</a:t>
            </a:r>
            <a:endParaRPr lang="en-US"/>
          </a:p>
        </p:txBody>
      </p:sp>
      <p:sp>
        <p:nvSpPr>
          <p:cNvPr id="6" name="Slide Number Placeholder 5"/>
          <p:cNvSpPr>
            <a:spLocks noGrp="1"/>
          </p:cNvSpPr>
          <p:nvPr>
            <p:ph type="sldNum" sz="quarter" idx="12"/>
          </p:nvPr>
        </p:nvSpPr>
        <p:spPr/>
        <p:txBody>
          <a:bodyPr/>
          <a:lstStyle/>
          <a:p>
            <a:fld id="{68E16D21-2873-7F4D-BC1C-4DCC7B7156B8}" type="slidenum">
              <a:rPr lang="en-SI" smtClean="0"/>
              <a:t>‹#›</a:t>
            </a:fld>
            <a:endParaRPr lang="en-SI"/>
          </a:p>
        </p:txBody>
      </p:sp>
      <p:sp>
        <p:nvSpPr>
          <p:cNvPr id="7" name="Text Placeholder 4">
            <a:extLst>
              <a:ext uri="{FF2B5EF4-FFF2-40B4-BE49-F238E27FC236}">
                <a16:creationId xmlns:a16="http://schemas.microsoft.com/office/drawing/2014/main" id="{D1E226AE-EA6F-8E04-A71F-F8CF29FE20BA}"/>
              </a:ext>
            </a:extLst>
          </p:cNvPr>
          <p:cNvSpPr>
            <a:spLocks noGrp="1"/>
          </p:cNvSpPr>
          <p:nvPr>
            <p:ph type="body" sz="quarter" idx="13"/>
          </p:nvPr>
        </p:nvSpPr>
        <p:spPr>
          <a:xfrm>
            <a:off x="702150" y="1419699"/>
            <a:ext cx="10794526" cy="4493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E1572446-B181-0CBD-2EE2-58A73F2D0F1B}"/>
              </a:ext>
            </a:extLst>
          </p:cNvPr>
          <p:cNvSpPr>
            <a:spLocks noGrp="1"/>
          </p:cNvSpPr>
          <p:nvPr>
            <p:ph type="body" sz="quarter" idx="14" hasCustomPrompt="1"/>
          </p:nvPr>
        </p:nvSpPr>
        <p:spPr>
          <a:xfrm>
            <a:off x="701675" y="6281998"/>
            <a:ext cx="10795000" cy="576002"/>
          </a:xfrm>
        </p:spPr>
        <p:txBody>
          <a:bodyPr anchor="ctr"/>
          <a:lstStyle>
            <a:lvl1pPr marL="0" indent="0">
              <a:buNone/>
              <a:defRPr sz="1000">
                <a:solidFill>
                  <a:schemeClr val="tx1">
                    <a:lumMod val="50000"/>
                    <a:lumOff val="50000"/>
                  </a:schemeClr>
                </a:solidFill>
              </a:defRPr>
            </a:lvl1pPr>
            <a:lvl5pPr marL="864000" indent="0">
              <a:buNone/>
              <a:defRPr/>
            </a:lvl5pPr>
          </a:lstStyle>
          <a:p>
            <a:pPr lvl="0"/>
            <a:r>
              <a:rPr lang="en-GB" sz="1000"/>
              <a:t>Note: </a:t>
            </a:r>
            <a:endParaRPr lang="en-GB"/>
          </a:p>
        </p:txBody>
      </p:sp>
    </p:spTree>
    <p:extLst>
      <p:ext uri="{BB962C8B-B14F-4D97-AF65-F5344CB8AC3E}">
        <p14:creationId xmlns:p14="http://schemas.microsoft.com/office/powerpoint/2010/main" val="30032711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7A1C639-99B2-4A4E-A848-FCDF8B8CE19B}"/>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694D6CEC-7C5A-3644-8542-9DB48BE16B98}"/>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tx1"/>
                </a:solidFill>
              </a:defRPr>
            </a:lvl1pPr>
          </a:lstStyle>
          <a:p>
            <a:r>
              <a:rPr lang="en-SI" dirty="0"/>
              <a:t>Title of the presentation background image</a:t>
            </a:r>
            <a:endParaRPr lang="en-US" dirty="0"/>
          </a:p>
        </p:txBody>
      </p:sp>
      <p:sp>
        <p:nvSpPr>
          <p:cNvPr id="14" name="Subtitle 2">
            <a:extLst>
              <a:ext uri="{FF2B5EF4-FFF2-40B4-BE49-F238E27FC236}">
                <a16:creationId xmlns:a16="http://schemas.microsoft.com/office/drawing/2014/main" id="{ED035378-5C01-FC45-A1F5-C4ADE23D9232}"/>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pic>
        <p:nvPicPr>
          <p:cNvPr id="7" name="Picture 6" descr="A picture containing graphical user interface&#10;&#10;Description automatically generated">
            <a:extLst>
              <a:ext uri="{FF2B5EF4-FFF2-40B4-BE49-F238E27FC236}">
                <a16:creationId xmlns:a16="http://schemas.microsoft.com/office/drawing/2014/main" id="{94A4C6FB-EF59-2346-BFA1-FB3C5245B187}"/>
              </a:ext>
            </a:extLst>
          </p:cNvPr>
          <p:cNvPicPr>
            <a:picLocks noChangeAspect="1"/>
          </p:cNvPicPr>
          <p:nvPr/>
        </p:nvPicPr>
        <p:blipFill>
          <a:blip r:embed="rId2"/>
          <a:stretch>
            <a:fillRect/>
          </a:stretch>
        </p:blipFill>
        <p:spPr>
          <a:xfrm>
            <a:off x="0" y="177106"/>
            <a:ext cx="4411916" cy="2160000"/>
          </a:xfrm>
          <a:prstGeom prst="rect">
            <a:avLst/>
          </a:prstGeom>
        </p:spPr>
      </p:pic>
      <p:sp>
        <p:nvSpPr>
          <p:cNvPr id="8" name="Rectangle 7">
            <a:extLst>
              <a:ext uri="{FF2B5EF4-FFF2-40B4-BE49-F238E27FC236}">
                <a16:creationId xmlns:a16="http://schemas.microsoft.com/office/drawing/2014/main" id="{0672E73E-3525-BB44-983C-F70D53BE1A0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cxnSp>
        <p:nvCxnSpPr>
          <p:cNvPr id="9" name="Straight Connector 8">
            <a:extLst>
              <a:ext uri="{FF2B5EF4-FFF2-40B4-BE49-F238E27FC236}">
                <a16:creationId xmlns:a16="http://schemas.microsoft.com/office/drawing/2014/main" id="{AA045888-6C49-FA42-9E30-31F472686958}"/>
              </a:ext>
            </a:extLst>
          </p:cNvPr>
          <p:cNvCxnSpPr>
            <a:cxnSpLocks/>
          </p:cNvCxnSpPr>
          <p:nvPr userDrawn="1"/>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descr="A picture containing graphical user interface&#10;&#10;Description automatically generated">
            <a:extLst>
              <a:ext uri="{FF2B5EF4-FFF2-40B4-BE49-F238E27FC236}">
                <a16:creationId xmlns:a16="http://schemas.microsoft.com/office/drawing/2014/main" id="{1A3E8283-122A-EE4D-BF9E-A31130558568}"/>
              </a:ext>
            </a:extLst>
          </p:cNvPr>
          <p:cNvPicPr>
            <a:picLocks noChangeAspect="1"/>
          </p:cNvPicPr>
          <p:nvPr userDrawn="1"/>
        </p:nvPicPr>
        <p:blipFill>
          <a:blip r:embed="rId2"/>
          <a:stretch>
            <a:fillRect/>
          </a:stretch>
        </p:blipFill>
        <p:spPr>
          <a:xfrm>
            <a:off x="0" y="177106"/>
            <a:ext cx="4411916" cy="2160000"/>
          </a:xfrm>
          <a:prstGeom prst="rect">
            <a:avLst/>
          </a:prstGeom>
        </p:spPr>
      </p:pic>
    </p:spTree>
    <p:extLst>
      <p:ext uri="{BB962C8B-B14F-4D97-AF65-F5344CB8AC3E}">
        <p14:creationId xmlns:p14="http://schemas.microsoft.com/office/powerpoint/2010/main" val="28255907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Slide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E58104-D31B-2A46-9D9A-EA9CD0F81CF7}"/>
              </a:ext>
            </a:extLst>
          </p:cNvPr>
          <p:cNvSpPr/>
          <p:nvPr/>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9" name="Picture 8">
            <a:extLst>
              <a:ext uri="{FF2B5EF4-FFF2-40B4-BE49-F238E27FC236}">
                <a16:creationId xmlns:a16="http://schemas.microsoft.com/office/drawing/2014/main" id="{3C84888C-D5DC-CE40-B058-C4F8A1386EDB}"/>
              </a:ext>
            </a:extLst>
          </p:cNvPr>
          <p:cNvPicPr>
            <a:picLocks noChangeAspect="1"/>
          </p:cNvPicPr>
          <p:nvPr/>
        </p:nvPicPr>
        <p:blipFill>
          <a:blip r:embed="rId2"/>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dirty="0"/>
              <a:t>Title of the presentation background image</a:t>
            </a:r>
            <a:endParaRPr lang="en-US" dirty="0"/>
          </a:p>
        </p:txBody>
      </p:sp>
      <p:sp>
        <p:nvSpPr>
          <p:cNvPr id="10" name="Subtitle 2">
            <a:extLst>
              <a:ext uri="{FF2B5EF4-FFF2-40B4-BE49-F238E27FC236}">
                <a16:creationId xmlns:a16="http://schemas.microsoft.com/office/drawing/2014/main" id="{8EE8584F-776F-CE43-B82A-08901CB04C7B}"/>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sp>
        <p:nvSpPr>
          <p:cNvPr id="7" name="Rectangle 6">
            <a:extLst>
              <a:ext uri="{FF2B5EF4-FFF2-40B4-BE49-F238E27FC236}">
                <a16:creationId xmlns:a16="http://schemas.microsoft.com/office/drawing/2014/main" id="{C15928C1-AE23-4C47-B754-890FE727450B}"/>
              </a:ext>
            </a:extLst>
          </p:cNvPr>
          <p:cNvSpPr/>
          <p:nvPr userDrawn="1"/>
        </p:nvSpPr>
        <p:spPr>
          <a:xfrm>
            <a:off x="0" y="0"/>
            <a:ext cx="12192000" cy="6858000"/>
          </a:xfrm>
          <a:prstGeom prst="rect">
            <a:avLst/>
          </a:prstGeom>
          <a:solidFill>
            <a:srgbClr val="3678BD"/>
          </a:solidFill>
          <a:ln>
            <a:solidFill>
              <a:srgbClr val="3678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8" name="Picture 7">
            <a:extLst>
              <a:ext uri="{FF2B5EF4-FFF2-40B4-BE49-F238E27FC236}">
                <a16:creationId xmlns:a16="http://schemas.microsoft.com/office/drawing/2014/main" id="{5738795F-832F-7A41-BFE2-2AA1C1E129B9}"/>
              </a:ext>
            </a:extLst>
          </p:cNvPr>
          <p:cNvPicPr>
            <a:picLocks noChangeAspect="1"/>
          </p:cNvPicPr>
          <p:nvPr userDrawn="1"/>
        </p:nvPicPr>
        <p:blipFill>
          <a:blip r:embed="rId2"/>
          <a:srcRect/>
          <a:stretch/>
        </p:blipFill>
        <p:spPr>
          <a:xfrm>
            <a:off x="2345" y="177106"/>
            <a:ext cx="4407226" cy="2160000"/>
          </a:xfrm>
          <a:prstGeom prst="rect">
            <a:avLst/>
          </a:prstGeom>
        </p:spPr>
      </p:pic>
      <p:cxnSp>
        <p:nvCxnSpPr>
          <p:cNvPr id="13" name="Straight Connector 12">
            <a:extLst>
              <a:ext uri="{FF2B5EF4-FFF2-40B4-BE49-F238E27FC236}">
                <a16:creationId xmlns:a16="http://schemas.microsoft.com/office/drawing/2014/main" id="{79C0C623-2D29-9141-8B28-8E51290D708C}"/>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666016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Slide Renewable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p:nvPicPr>
        <p:blipFill>
          <a:blip r:embed="rId2"/>
          <a:srcRect/>
          <a:stretch/>
        </p:blipFill>
        <p:spPr>
          <a:xfrm>
            <a:off x="0" y="0"/>
            <a:ext cx="12192000" cy="6858000"/>
          </a:xfrm>
          <a:prstGeom prst="rect">
            <a:avLst/>
          </a:prstGeom>
        </p:spPr>
      </p:pic>
      <p:sp>
        <p:nvSpPr>
          <p:cNvPr id="2" name="Title 1"/>
          <p:cNvSpPr>
            <a:spLocks noGrp="1"/>
          </p:cNvSpPr>
          <p:nvPr>
            <p:ph type="ctrTitle" hasCustomPrompt="1"/>
          </p:nvPr>
        </p:nvSpPr>
        <p:spPr>
          <a:xfrm>
            <a:off x="5114930" y="729000"/>
            <a:ext cx="6372220" cy="3273362"/>
          </a:xfrm>
        </p:spPr>
        <p:txBody>
          <a:bodyPr anchor="ctr">
            <a:normAutofit/>
          </a:bodyPr>
          <a:lstStyle>
            <a:lvl1pPr algn="l">
              <a:defRPr sz="4500">
                <a:solidFill>
                  <a:schemeClr val="tx1"/>
                </a:solidFill>
              </a:defRPr>
            </a:lvl1pPr>
          </a:lstStyle>
          <a:p>
            <a:r>
              <a:rPr lang="en-SI" dirty="0"/>
              <a:t>Title of the presentation background image</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3C84888C-D5DC-CE40-B058-C4F8A1386EDB}"/>
              </a:ext>
            </a:extLst>
          </p:cNvPr>
          <p:cNvPicPr>
            <a:picLocks noChangeAspect="1"/>
          </p:cNvPicPr>
          <p:nvPr/>
        </p:nvPicPr>
        <p:blipFill>
          <a:blip r:embed="rId3"/>
          <a:stretch>
            <a:fillRect/>
          </a:stretch>
        </p:blipFill>
        <p:spPr>
          <a:xfrm>
            <a:off x="0" y="177106"/>
            <a:ext cx="441191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ubtitle 2">
            <a:extLst>
              <a:ext uri="{FF2B5EF4-FFF2-40B4-BE49-F238E27FC236}">
                <a16:creationId xmlns:a16="http://schemas.microsoft.com/office/drawing/2014/main" id="{49C593FC-B38D-F24A-AAA6-81EAFBB41B12}"/>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pic>
        <p:nvPicPr>
          <p:cNvPr id="7" name="Picture 6">
            <a:extLst>
              <a:ext uri="{FF2B5EF4-FFF2-40B4-BE49-F238E27FC236}">
                <a16:creationId xmlns:a16="http://schemas.microsoft.com/office/drawing/2014/main" id="{625245AF-6641-7A4E-B23C-A79A6745B240}"/>
              </a:ext>
            </a:extLst>
          </p:cNvPr>
          <p:cNvPicPr>
            <a:picLocks noChangeAspect="1"/>
          </p:cNvPicPr>
          <p:nvPr userDrawn="1"/>
        </p:nvPicPr>
        <p:blipFill>
          <a:blip r:embed="rId2"/>
          <a:srcRect/>
          <a:stretch/>
        </p:blipFill>
        <p:spPr>
          <a:xfrm>
            <a:off x="0" y="0"/>
            <a:ext cx="12192000" cy="6858000"/>
          </a:xfrm>
          <a:prstGeom prst="rect">
            <a:avLst/>
          </a:prstGeom>
        </p:spPr>
      </p:pic>
      <p:pic>
        <p:nvPicPr>
          <p:cNvPr id="10" name="Picture 9" descr="A picture containing graphical user interface&#10;&#10;Description automatically generated">
            <a:extLst>
              <a:ext uri="{FF2B5EF4-FFF2-40B4-BE49-F238E27FC236}">
                <a16:creationId xmlns:a16="http://schemas.microsoft.com/office/drawing/2014/main" id="{A4D4D13F-CFA2-0543-9CCE-43109CFF0D08}"/>
              </a:ext>
            </a:extLst>
          </p:cNvPr>
          <p:cNvPicPr>
            <a:picLocks noChangeAspect="1"/>
          </p:cNvPicPr>
          <p:nvPr userDrawn="1"/>
        </p:nvPicPr>
        <p:blipFill>
          <a:blip r:embed="rId3"/>
          <a:stretch>
            <a:fillRect/>
          </a:stretch>
        </p:blipFill>
        <p:spPr>
          <a:xfrm>
            <a:off x="0" y="177106"/>
            <a:ext cx="4411916" cy="2160000"/>
          </a:xfrm>
          <a:prstGeom prst="rect">
            <a:avLst/>
          </a:prstGeom>
        </p:spPr>
      </p:pic>
      <p:cxnSp>
        <p:nvCxnSpPr>
          <p:cNvPr id="11" name="Straight Connector 10">
            <a:extLst>
              <a:ext uri="{FF2B5EF4-FFF2-40B4-BE49-F238E27FC236}">
                <a16:creationId xmlns:a16="http://schemas.microsoft.com/office/drawing/2014/main" id="{8EEF1F50-700F-AD4F-8758-1949A3E3D040}"/>
              </a:ext>
            </a:extLst>
          </p:cNvPr>
          <p:cNvCxnSpPr>
            <a:cxnSpLocks/>
          </p:cNvCxnSpPr>
          <p:nvPr userDrawn="1"/>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40057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le Slide Glob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p:nvPicPr>
        <p:blipFill>
          <a:blip r:embed="rId2"/>
          <a:srcRect/>
          <a:stretch/>
        </p:blipFill>
        <p:spPr>
          <a:xfrm>
            <a:off x="0" y="0"/>
            <a:ext cx="12192000" cy="6858000"/>
          </a:xfrm>
          <a:prstGeom prst="rect">
            <a:avLst/>
          </a:prstGeom>
        </p:spPr>
      </p:pic>
      <p:pic>
        <p:nvPicPr>
          <p:cNvPr id="9" name="Picture 8" descr="A picture containing graphical user interface&#10;&#10;Description automatically generated">
            <a:extLst>
              <a:ext uri="{FF2B5EF4-FFF2-40B4-BE49-F238E27FC236}">
                <a16:creationId xmlns:a16="http://schemas.microsoft.com/office/drawing/2014/main" id="{3C84888C-D5DC-CE40-B058-C4F8A1386EDB}"/>
              </a:ext>
            </a:extLst>
          </p:cNvPr>
          <p:cNvPicPr>
            <a:picLocks noChangeAspect="1"/>
          </p:cNvPicPr>
          <p:nvPr/>
        </p:nvPicPr>
        <p:blipFill>
          <a:blip r:embed="rId3"/>
          <a:stretch>
            <a:fillRect/>
          </a:stretch>
        </p:blipFill>
        <p:spPr>
          <a:xfrm>
            <a:off x="0" y="177106"/>
            <a:ext cx="441191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dirty="0"/>
              <a:t>Title of the presentation background image</a:t>
            </a:r>
            <a:endParaRPr lang="en-US" dirty="0"/>
          </a:p>
        </p:txBody>
      </p:sp>
      <p:sp>
        <p:nvSpPr>
          <p:cNvPr id="8" name="Subtitle 2">
            <a:extLst>
              <a:ext uri="{FF2B5EF4-FFF2-40B4-BE49-F238E27FC236}">
                <a16:creationId xmlns:a16="http://schemas.microsoft.com/office/drawing/2014/main" id="{DB95523F-D147-4043-8292-0F1CB1A9890A}"/>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pic>
        <p:nvPicPr>
          <p:cNvPr id="7" name="Picture 6">
            <a:extLst>
              <a:ext uri="{FF2B5EF4-FFF2-40B4-BE49-F238E27FC236}">
                <a16:creationId xmlns:a16="http://schemas.microsoft.com/office/drawing/2014/main" id="{C932859F-D5F4-A040-A623-C48B68772D84}"/>
              </a:ext>
            </a:extLst>
          </p:cNvPr>
          <p:cNvPicPr>
            <a:picLocks noChangeAspect="1"/>
          </p:cNvPicPr>
          <p:nvPr userDrawn="1"/>
        </p:nvPicPr>
        <p:blipFill>
          <a:blip r:embed="rId4"/>
          <a:srcRect/>
          <a:stretch/>
        </p:blipFill>
        <p:spPr>
          <a:xfrm>
            <a:off x="0" y="0"/>
            <a:ext cx="12192000" cy="6858000"/>
          </a:xfrm>
          <a:prstGeom prst="rect">
            <a:avLst/>
          </a:prstGeom>
        </p:spPr>
      </p:pic>
      <p:pic>
        <p:nvPicPr>
          <p:cNvPr id="10" name="Picture 9" descr="A picture containing graphical user interface&#10;&#10;Description automatically generated">
            <a:extLst>
              <a:ext uri="{FF2B5EF4-FFF2-40B4-BE49-F238E27FC236}">
                <a16:creationId xmlns:a16="http://schemas.microsoft.com/office/drawing/2014/main" id="{4002CDB1-8A22-DE41-8438-596048C93852}"/>
              </a:ext>
            </a:extLst>
          </p:cNvPr>
          <p:cNvPicPr>
            <a:picLocks noChangeAspect="1"/>
          </p:cNvPicPr>
          <p:nvPr userDrawn="1"/>
        </p:nvPicPr>
        <p:blipFill>
          <a:blip r:embed="rId3"/>
          <a:stretch>
            <a:fillRect/>
          </a:stretch>
        </p:blipFill>
        <p:spPr>
          <a:xfrm>
            <a:off x="0" y="177106"/>
            <a:ext cx="4411916" cy="2160000"/>
          </a:xfrm>
          <a:prstGeom prst="rect">
            <a:avLst/>
          </a:prstGeom>
        </p:spPr>
      </p:pic>
      <p:cxnSp>
        <p:nvCxnSpPr>
          <p:cNvPr id="13" name="Straight Connector 12">
            <a:extLst>
              <a:ext uri="{FF2B5EF4-FFF2-40B4-BE49-F238E27FC236}">
                <a16:creationId xmlns:a16="http://schemas.microsoft.com/office/drawing/2014/main" id="{656049DD-4F2F-B546-BAC1-DA9580223C20}"/>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81290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le Slide REMI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p:nvPicPr>
        <p:blipFill>
          <a:blip r:embed="rId2"/>
          <a:src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3C84888C-D5DC-CE40-B058-C4F8A1386EDB}"/>
              </a:ext>
            </a:extLst>
          </p:cNvPr>
          <p:cNvPicPr>
            <a:picLocks noChangeAspect="1"/>
          </p:cNvPicPr>
          <p:nvPr/>
        </p:nvPicPr>
        <p:blipFill>
          <a:blip r:embed="rId3"/>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dirty="0"/>
              <a:t>Title of the presentation on renewable energy background image</a:t>
            </a:r>
            <a:endParaRPr lang="en-US" dirty="0"/>
          </a:p>
        </p:txBody>
      </p:sp>
      <p:sp>
        <p:nvSpPr>
          <p:cNvPr id="7" name="Subtitle 2">
            <a:extLst>
              <a:ext uri="{FF2B5EF4-FFF2-40B4-BE49-F238E27FC236}">
                <a16:creationId xmlns:a16="http://schemas.microsoft.com/office/drawing/2014/main" id="{D60C75DC-8031-B34F-8CD7-0B5EA60E28A1}"/>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pic>
        <p:nvPicPr>
          <p:cNvPr id="8" name="Picture 7">
            <a:extLst>
              <a:ext uri="{FF2B5EF4-FFF2-40B4-BE49-F238E27FC236}">
                <a16:creationId xmlns:a16="http://schemas.microsoft.com/office/drawing/2014/main" id="{D5CD2130-0C59-A24E-87B6-47C3253CAE7F}"/>
              </a:ext>
            </a:extLst>
          </p:cNvPr>
          <p:cNvPicPr>
            <a:picLocks noChangeAspect="1"/>
          </p:cNvPicPr>
          <p:nvPr userDrawn="1"/>
        </p:nvPicPr>
        <p:blipFill>
          <a:blip r:embed="rId2"/>
          <a:src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8E5E6D44-AD3D-734B-8CDF-7885FFE9E6CB}"/>
              </a:ext>
            </a:extLst>
          </p:cNvPr>
          <p:cNvPicPr>
            <a:picLocks noChangeAspect="1"/>
          </p:cNvPicPr>
          <p:nvPr userDrawn="1"/>
        </p:nvPicPr>
        <p:blipFill>
          <a:blip r:embed="rId3"/>
          <a:srcRect/>
          <a:stretch/>
        </p:blipFill>
        <p:spPr>
          <a:xfrm>
            <a:off x="2345" y="177106"/>
            <a:ext cx="4407226" cy="2160000"/>
          </a:xfrm>
          <a:prstGeom prst="rect">
            <a:avLst/>
          </a:prstGeom>
        </p:spPr>
      </p:pic>
      <p:cxnSp>
        <p:nvCxnSpPr>
          <p:cNvPr id="13" name="Straight Connector 12">
            <a:extLst>
              <a:ext uri="{FF2B5EF4-FFF2-40B4-BE49-F238E27FC236}">
                <a16:creationId xmlns:a16="http://schemas.microsoft.com/office/drawing/2014/main" id="{5DE95D42-62A6-3A49-9013-2E0E801F3882}"/>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0271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le Slide GA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p:nvPicPr>
        <p:blipFill>
          <a:blip r:embed="rId2"/>
          <a:srcRect/>
          <a:stretch/>
        </p:blipFill>
        <p:spPr>
          <a:xfrm>
            <a:off x="600" y="337"/>
            <a:ext cx="12192000" cy="6858000"/>
          </a:xfrm>
          <a:prstGeom prst="rect">
            <a:avLst/>
          </a:prstGeom>
        </p:spPr>
      </p:pic>
      <p:pic>
        <p:nvPicPr>
          <p:cNvPr id="9" name="Picture 8">
            <a:extLst>
              <a:ext uri="{FF2B5EF4-FFF2-40B4-BE49-F238E27FC236}">
                <a16:creationId xmlns:a16="http://schemas.microsoft.com/office/drawing/2014/main" id="{3C84888C-D5DC-CE40-B058-C4F8A1386EDB}"/>
              </a:ext>
            </a:extLst>
          </p:cNvPr>
          <p:cNvPicPr>
            <a:picLocks noChangeAspect="1"/>
          </p:cNvPicPr>
          <p:nvPr/>
        </p:nvPicPr>
        <p:blipFill>
          <a:blip r:embed="rId3"/>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dirty="0"/>
              <a:t>Title of the presentation background image</a:t>
            </a:r>
            <a:endParaRPr lang="en-US" dirty="0"/>
          </a:p>
        </p:txBody>
      </p:sp>
      <p:sp>
        <p:nvSpPr>
          <p:cNvPr id="7" name="Subtitle 2">
            <a:extLst>
              <a:ext uri="{FF2B5EF4-FFF2-40B4-BE49-F238E27FC236}">
                <a16:creationId xmlns:a16="http://schemas.microsoft.com/office/drawing/2014/main" id="{D60C75DC-8031-B34F-8CD7-0B5EA60E28A1}"/>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pic>
        <p:nvPicPr>
          <p:cNvPr id="8" name="Picture 7">
            <a:extLst>
              <a:ext uri="{FF2B5EF4-FFF2-40B4-BE49-F238E27FC236}">
                <a16:creationId xmlns:a16="http://schemas.microsoft.com/office/drawing/2014/main" id="{4E1B9A39-2722-B14F-B50F-862F6D69565F}"/>
              </a:ext>
            </a:extLst>
          </p:cNvPr>
          <p:cNvPicPr>
            <a:picLocks noChangeAspect="1"/>
          </p:cNvPicPr>
          <p:nvPr userDrawn="1"/>
        </p:nvPicPr>
        <p:blipFill>
          <a:blip r:embed="rId2"/>
          <a:srcRect/>
          <a:stretch/>
        </p:blipFill>
        <p:spPr>
          <a:xfrm>
            <a:off x="600" y="337"/>
            <a:ext cx="12192000" cy="6858000"/>
          </a:xfrm>
          <a:prstGeom prst="rect">
            <a:avLst/>
          </a:prstGeom>
        </p:spPr>
      </p:pic>
      <p:pic>
        <p:nvPicPr>
          <p:cNvPr id="10" name="Picture 9">
            <a:extLst>
              <a:ext uri="{FF2B5EF4-FFF2-40B4-BE49-F238E27FC236}">
                <a16:creationId xmlns:a16="http://schemas.microsoft.com/office/drawing/2014/main" id="{20989843-35E4-554E-857E-B8B4D858E4D6}"/>
              </a:ext>
            </a:extLst>
          </p:cNvPr>
          <p:cNvPicPr>
            <a:picLocks noChangeAspect="1"/>
          </p:cNvPicPr>
          <p:nvPr userDrawn="1"/>
        </p:nvPicPr>
        <p:blipFill>
          <a:blip r:embed="rId3"/>
          <a:srcRect/>
          <a:stretch/>
        </p:blipFill>
        <p:spPr>
          <a:xfrm>
            <a:off x="2345" y="177106"/>
            <a:ext cx="4407226" cy="2160000"/>
          </a:xfrm>
          <a:prstGeom prst="rect">
            <a:avLst/>
          </a:prstGeom>
        </p:spPr>
      </p:pic>
      <p:cxnSp>
        <p:nvCxnSpPr>
          <p:cNvPr id="13" name="Straight Connector 12">
            <a:extLst>
              <a:ext uri="{FF2B5EF4-FFF2-40B4-BE49-F238E27FC236}">
                <a16:creationId xmlns:a16="http://schemas.microsoft.com/office/drawing/2014/main" id="{CD6A3406-20DF-EC41-B915-E2FEFD2C7051}"/>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72283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sl-SI" dirty="0"/>
              <a:t>Agenda</a:t>
            </a:r>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68E16D21-2873-7F4D-BC1C-4DCC7B7156B8}" type="slidenum">
              <a:rPr lang="en-SI" smtClean="0"/>
              <a:pPr/>
              <a:t>‹#›</a:t>
            </a:fld>
            <a:endParaRPr lang="en-SI" dirty="0"/>
          </a:p>
        </p:txBody>
      </p:sp>
      <p:sp>
        <p:nvSpPr>
          <p:cNvPr id="8" name="Content Placeholder 2">
            <a:extLst>
              <a:ext uri="{FF2B5EF4-FFF2-40B4-BE49-F238E27FC236}">
                <a16:creationId xmlns:a16="http://schemas.microsoft.com/office/drawing/2014/main" id="{1426D3AD-FEF8-4340-934D-46D6144F23EA}"/>
              </a:ext>
            </a:extLst>
          </p:cNvPr>
          <p:cNvSpPr>
            <a:spLocks noGrp="1"/>
          </p:cNvSpPr>
          <p:nvPr>
            <p:ph idx="1" hasCustomPrompt="1"/>
          </p:nvPr>
        </p:nvSpPr>
        <p:spPr>
          <a:xfrm>
            <a:off x="712572" y="1427034"/>
            <a:ext cx="8734362" cy="4351338"/>
          </a:xfrm>
        </p:spPr>
        <p:txBody>
          <a:bodyPr/>
          <a:lstStyle>
            <a:lvl1pPr marL="342900" indent="-342900">
              <a:buClr>
                <a:srgbClr val="3678BD"/>
              </a:buClr>
              <a:buFont typeface="Arial" panose="020B0604020202020204" pitchFamily="34" charset="0"/>
              <a:buChar char="•"/>
              <a:defRPr b="1"/>
            </a:lvl1pPr>
            <a:lvl2pPr marL="457200" indent="0">
              <a:buNone/>
              <a:defRPr/>
            </a:lvl2pPr>
            <a:lvl3pPr marL="914400" indent="0">
              <a:buNone/>
              <a:defRPr/>
            </a:lvl3pPr>
            <a:lvl4pPr marL="1371600" indent="0">
              <a:buNone/>
              <a:defRPr/>
            </a:lvl4pPr>
            <a:lvl5pPr marL="1828800" indent="0">
              <a:buNone/>
              <a:defRPr/>
            </a:lvl5pPr>
          </a:lstStyle>
          <a:p>
            <a:pPr lvl="0"/>
            <a:r>
              <a:rPr lang="en-GB" dirty="0"/>
              <a:t>Agenda item number one</a:t>
            </a:r>
          </a:p>
          <a:p>
            <a:pPr lvl="0"/>
            <a:r>
              <a:rPr lang="en-GB" dirty="0"/>
              <a:t>Agenda item number two</a:t>
            </a:r>
          </a:p>
          <a:p>
            <a:pPr lvl="0"/>
            <a:r>
              <a:rPr lang="en-GB" dirty="0"/>
              <a:t>Agenda item number three</a:t>
            </a:r>
          </a:p>
        </p:txBody>
      </p:sp>
    </p:spTree>
    <p:extLst>
      <p:ext uri="{BB962C8B-B14F-4D97-AF65-F5344CB8AC3E}">
        <p14:creationId xmlns:p14="http://schemas.microsoft.com/office/powerpoint/2010/main" val="11266772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6000" y="1066800"/>
            <a:ext cx="10800000" cy="3084787"/>
          </a:xfrm>
        </p:spPr>
        <p:txBody>
          <a:bodyPr anchor="ctr">
            <a:normAutofit/>
          </a:bodyPr>
          <a:lstStyle>
            <a:lvl1pPr algn="l">
              <a:defRPr sz="6000"/>
            </a:lvl1pPr>
          </a:lstStyle>
          <a:p>
            <a:r>
              <a:rPr lang="en-GB" dirty="0"/>
              <a:t>Section title</a:t>
            </a:r>
            <a:endParaRPr lang="en-US" dirty="0"/>
          </a:p>
        </p:txBody>
      </p:sp>
      <p:sp>
        <p:nvSpPr>
          <p:cNvPr id="3" name="Text Placeholder 2"/>
          <p:cNvSpPr>
            <a:spLocks noGrp="1"/>
          </p:cNvSpPr>
          <p:nvPr>
            <p:ph type="body" idx="1" hasCustomPrompt="1"/>
          </p:nvPr>
        </p:nvSpPr>
        <p:spPr>
          <a:xfrm>
            <a:off x="694800" y="4410075"/>
            <a:ext cx="10800000" cy="1476376"/>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Section subtitle / Speaker</a:t>
            </a:r>
          </a:p>
        </p:txBody>
      </p:sp>
      <p:sp>
        <p:nvSpPr>
          <p:cNvPr id="6" name="Slide Number Placeholder 5"/>
          <p:cNvSpPr>
            <a:spLocks noGrp="1"/>
          </p:cNvSpPr>
          <p:nvPr>
            <p:ph type="sldNum" sz="quarter" idx="12"/>
          </p:nvPr>
        </p:nvSpPr>
        <p:spPr/>
        <p:txBody>
          <a:bodyPr/>
          <a:lstStyle/>
          <a:p>
            <a:fld id="{68E16D21-2873-7F4D-BC1C-4DCC7B7156B8}" type="slidenum">
              <a:rPr lang="en-SI" smtClean="0"/>
              <a:t>‹#›</a:t>
            </a:fld>
            <a:endParaRPr lang="en-SI"/>
          </a:p>
        </p:txBody>
      </p:sp>
      <p:cxnSp>
        <p:nvCxnSpPr>
          <p:cNvPr id="7" name="Straight Connector 6">
            <a:extLst>
              <a:ext uri="{FF2B5EF4-FFF2-40B4-BE49-F238E27FC236}">
                <a16:creationId xmlns:a16="http://schemas.microsoft.com/office/drawing/2014/main" id="{AFCD5DFA-08FC-8B49-A7E1-FB3F1B9A3465}"/>
              </a:ext>
            </a:extLst>
          </p:cNvPr>
          <p:cNvCxnSpPr>
            <a:cxnSpLocks/>
          </p:cNvCxnSpPr>
          <p:nvPr/>
        </p:nvCxnSpPr>
        <p:spPr>
          <a:xfrm>
            <a:off x="696000" y="4166100"/>
            <a:ext cx="1080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8F4285B-4D3D-5548-9399-8AD26F3535EF}"/>
              </a:ext>
            </a:extLst>
          </p:cNvPr>
          <p:cNvCxnSpPr>
            <a:cxnSpLocks/>
          </p:cNvCxnSpPr>
          <p:nvPr userDrawn="1"/>
        </p:nvCxnSpPr>
        <p:spPr>
          <a:xfrm>
            <a:off x="696000" y="4166100"/>
            <a:ext cx="1080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23449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Section Header Whit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8E16D21-2873-7F4D-BC1C-4DCC7B7156B8}" type="slidenum">
              <a:rPr lang="en-SI" smtClean="0"/>
              <a:t>‹#›</a:t>
            </a:fld>
            <a:endParaRPr lang="en-SI"/>
          </a:p>
        </p:txBody>
      </p:sp>
      <p:cxnSp>
        <p:nvCxnSpPr>
          <p:cNvPr id="7" name="Straight Connector 6">
            <a:extLst>
              <a:ext uri="{FF2B5EF4-FFF2-40B4-BE49-F238E27FC236}">
                <a16:creationId xmlns:a16="http://schemas.microsoft.com/office/drawing/2014/main" id="{AFCD5DFA-08FC-8B49-A7E1-FB3F1B9A3465}"/>
              </a:ext>
            </a:extLst>
          </p:cNvPr>
          <p:cNvCxnSpPr>
            <a:cxnSpLocks/>
          </p:cNvCxnSpPr>
          <p:nvPr/>
        </p:nvCxnSpPr>
        <p:spPr>
          <a:xfrm>
            <a:off x="696000" y="4166100"/>
            <a:ext cx="1080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8F4285B-4D3D-5548-9399-8AD26F3535EF}"/>
              </a:ext>
            </a:extLst>
          </p:cNvPr>
          <p:cNvCxnSpPr>
            <a:cxnSpLocks/>
          </p:cNvCxnSpPr>
          <p:nvPr userDrawn="1"/>
        </p:nvCxnSpPr>
        <p:spPr>
          <a:xfrm>
            <a:off x="696000" y="4166100"/>
            <a:ext cx="1080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60523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EC7484-A3E3-C74A-BC15-3E18069ACD90}"/>
              </a:ext>
            </a:extLst>
          </p:cNvPr>
          <p:cNvSpPr/>
          <p:nvPr/>
        </p:nvSpPr>
        <p:spPr>
          <a:xfrm>
            <a:off x="-9524" y="1057274"/>
            <a:ext cx="12201524" cy="52247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dirty="0">
              <a:latin typeface="Arial" panose="020B0604020202020204" pitchFamily="34" charset="0"/>
              <a:cs typeface="Arial" panose="020B0604020202020204" pitchFamily="34" charset="0"/>
            </a:endParaRPr>
          </a:p>
        </p:txBody>
      </p:sp>
      <p:sp>
        <p:nvSpPr>
          <p:cNvPr id="2" name="Title 1"/>
          <p:cNvSpPr>
            <a:spLocks noGrp="1"/>
          </p:cNvSpPr>
          <p:nvPr>
            <p:ph type="title" hasCustomPrompt="1"/>
          </p:nvPr>
        </p:nvSpPr>
        <p:spPr>
          <a:xfrm>
            <a:off x="696000" y="1057274"/>
            <a:ext cx="10800000" cy="3094314"/>
          </a:xfrm>
        </p:spPr>
        <p:txBody>
          <a:bodyPr anchor="ctr">
            <a:normAutofit/>
          </a:bodyPr>
          <a:lstStyle>
            <a:lvl1pPr algn="l">
              <a:defRPr sz="6000">
                <a:solidFill>
                  <a:schemeClr val="bg1"/>
                </a:solidFill>
              </a:defRPr>
            </a:lvl1pPr>
          </a:lstStyle>
          <a:p>
            <a:r>
              <a:rPr lang="en-GB" dirty="0"/>
              <a:t>Section title</a:t>
            </a:r>
            <a:endParaRPr lang="en-US" dirty="0"/>
          </a:p>
        </p:txBody>
      </p:sp>
      <p:sp>
        <p:nvSpPr>
          <p:cNvPr id="3" name="Text Placeholder 2"/>
          <p:cNvSpPr>
            <a:spLocks noGrp="1"/>
          </p:cNvSpPr>
          <p:nvPr>
            <p:ph type="body" idx="1" hasCustomPrompt="1"/>
          </p:nvPr>
        </p:nvSpPr>
        <p:spPr>
          <a:xfrm>
            <a:off x="696000" y="4410075"/>
            <a:ext cx="10800000" cy="1476376"/>
          </a:xfrm>
        </p:spPr>
        <p:txBody>
          <a:bodyPr>
            <a:normAutofit/>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Section subtitle / Speaker</a:t>
            </a:r>
          </a:p>
        </p:txBody>
      </p:sp>
      <p:sp>
        <p:nvSpPr>
          <p:cNvPr id="6" name="Slide Number Placeholder 5"/>
          <p:cNvSpPr>
            <a:spLocks noGrp="1"/>
          </p:cNvSpPr>
          <p:nvPr>
            <p:ph type="sldNum" sz="quarter" idx="12"/>
          </p:nvPr>
        </p:nvSpPr>
        <p:spPr/>
        <p:txBody>
          <a:bodyPr/>
          <a:lstStyle/>
          <a:p>
            <a:fld id="{68E16D21-2873-7F4D-BC1C-4DCC7B7156B8}" type="slidenum">
              <a:rPr lang="en-SI" smtClean="0"/>
              <a:t>‹#›</a:t>
            </a:fld>
            <a:endParaRPr lang="en-SI"/>
          </a:p>
        </p:txBody>
      </p:sp>
      <p:cxnSp>
        <p:nvCxnSpPr>
          <p:cNvPr id="7" name="Straight Connector 6">
            <a:extLst>
              <a:ext uri="{FF2B5EF4-FFF2-40B4-BE49-F238E27FC236}">
                <a16:creationId xmlns:a16="http://schemas.microsoft.com/office/drawing/2014/main" id="{AFCD5DFA-08FC-8B49-A7E1-FB3F1B9A3465}"/>
              </a:ext>
            </a:extLst>
          </p:cNvPr>
          <p:cNvCxnSpPr>
            <a:cxnSpLocks/>
          </p:cNvCxnSpPr>
          <p:nvPr/>
        </p:nvCxnSpPr>
        <p:spPr>
          <a:xfrm>
            <a:off x="696000" y="4166100"/>
            <a:ext cx="1080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2857FDB7-1C3A-C549-A253-EB50D4889C5F}"/>
              </a:ext>
            </a:extLst>
          </p:cNvPr>
          <p:cNvSpPr/>
          <p:nvPr userDrawn="1"/>
        </p:nvSpPr>
        <p:spPr>
          <a:xfrm>
            <a:off x="-9524" y="1057274"/>
            <a:ext cx="12201524" cy="5224724"/>
          </a:xfrm>
          <a:prstGeom prst="rect">
            <a:avLst/>
          </a:prstGeom>
          <a:solidFill>
            <a:srgbClr val="3678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dirty="0">
              <a:latin typeface="Arial" panose="020B0604020202020204" pitchFamily="34" charset="0"/>
              <a:cs typeface="Arial" panose="020B0604020202020204" pitchFamily="34" charset="0"/>
            </a:endParaRPr>
          </a:p>
        </p:txBody>
      </p:sp>
      <p:cxnSp>
        <p:nvCxnSpPr>
          <p:cNvPr id="10" name="Straight Connector 9">
            <a:extLst>
              <a:ext uri="{FF2B5EF4-FFF2-40B4-BE49-F238E27FC236}">
                <a16:creationId xmlns:a16="http://schemas.microsoft.com/office/drawing/2014/main" id="{ED00337A-AC4A-D343-827D-292CAE51444C}"/>
              </a:ext>
            </a:extLst>
          </p:cNvPr>
          <p:cNvCxnSpPr>
            <a:cxnSpLocks/>
          </p:cNvCxnSpPr>
          <p:nvPr userDrawn="1"/>
        </p:nvCxnSpPr>
        <p:spPr>
          <a:xfrm>
            <a:off x="696000" y="4166100"/>
            <a:ext cx="1080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96129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Gree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EC7484-A3E3-C74A-BC15-3E18069ACD90}"/>
              </a:ext>
            </a:extLst>
          </p:cNvPr>
          <p:cNvSpPr/>
          <p:nvPr/>
        </p:nvSpPr>
        <p:spPr>
          <a:xfrm>
            <a:off x="0" y="1057274"/>
            <a:ext cx="12192000" cy="52247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dirty="0"/>
          </a:p>
        </p:txBody>
      </p:sp>
      <p:sp>
        <p:nvSpPr>
          <p:cNvPr id="2" name="Title 1"/>
          <p:cNvSpPr>
            <a:spLocks noGrp="1"/>
          </p:cNvSpPr>
          <p:nvPr>
            <p:ph type="title" hasCustomPrompt="1"/>
          </p:nvPr>
        </p:nvSpPr>
        <p:spPr>
          <a:xfrm>
            <a:off x="696000" y="1057273"/>
            <a:ext cx="10800000" cy="3094314"/>
          </a:xfrm>
        </p:spPr>
        <p:txBody>
          <a:bodyPr anchor="ctr">
            <a:normAutofit/>
          </a:bodyPr>
          <a:lstStyle>
            <a:lvl1pPr algn="l">
              <a:defRPr sz="6000">
                <a:solidFill>
                  <a:schemeClr val="bg1"/>
                </a:solidFill>
              </a:defRPr>
            </a:lvl1pPr>
          </a:lstStyle>
          <a:p>
            <a:r>
              <a:rPr lang="en-GB" dirty="0"/>
              <a:t>Section title</a:t>
            </a:r>
            <a:endParaRPr lang="en-US" dirty="0"/>
          </a:p>
        </p:txBody>
      </p:sp>
      <p:sp>
        <p:nvSpPr>
          <p:cNvPr id="3" name="Text Placeholder 2"/>
          <p:cNvSpPr>
            <a:spLocks noGrp="1"/>
          </p:cNvSpPr>
          <p:nvPr>
            <p:ph type="body" idx="1" hasCustomPrompt="1"/>
          </p:nvPr>
        </p:nvSpPr>
        <p:spPr>
          <a:xfrm>
            <a:off x="696000" y="4410075"/>
            <a:ext cx="10776000" cy="1476376"/>
          </a:xfrm>
        </p:spPr>
        <p:txBody>
          <a:bodyPr>
            <a:normAutofit/>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Section subtitle / Speaker</a:t>
            </a:r>
          </a:p>
        </p:txBody>
      </p:sp>
      <p:sp>
        <p:nvSpPr>
          <p:cNvPr id="6" name="Slide Number Placeholder 5"/>
          <p:cNvSpPr>
            <a:spLocks noGrp="1"/>
          </p:cNvSpPr>
          <p:nvPr>
            <p:ph type="sldNum" sz="quarter" idx="12"/>
          </p:nvPr>
        </p:nvSpPr>
        <p:spPr/>
        <p:txBody>
          <a:bodyPr/>
          <a:lstStyle/>
          <a:p>
            <a:fld id="{68E16D21-2873-7F4D-BC1C-4DCC7B7156B8}" type="slidenum">
              <a:rPr lang="en-SI" smtClean="0"/>
              <a:t>‹#›</a:t>
            </a:fld>
            <a:endParaRPr lang="en-SI"/>
          </a:p>
        </p:txBody>
      </p:sp>
      <p:cxnSp>
        <p:nvCxnSpPr>
          <p:cNvPr id="7" name="Straight Connector 6">
            <a:extLst>
              <a:ext uri="{FF2B5EF4-FFF2-40B4-BE49-F238E27FC236}">
                <a16:creationId xmlns:a16="http://schemas.microsoft.com/office/drawing/2014/main" id="{AFCD5DFA-08FC-8B49-A7E1-FB3F1B9A3465}"/>
              </a:ext>
            </a:extLst>
          </p:cNvPr>
          <p:cNvCxnSpPr>
            <a:cxnSpLocks/>
          </p:cNvCxnSpPr>
          <p:nvPr/>
        </p:nvCxnSpPr>
        <p:spPr>
          <a:xfrm>
            <a:off x="696000" y="4166100"/>
            <a:ext cx="1080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66E8835-A464-844A-9F9C-F68DF4DB45A8}"/>
              </a:ext>
            </a:extLst>
          </p:cNvPr>
          <p:cNvSpPr/>
          <p:nvPr userDrawn="1"/>
        </p:nvSpPr>
        <p:spPr>
          <a:xfrm>
            <a:off x="0" y="1057274"/>
            <a:ext cx="12192000" cy="5224724"/>
          </a:xfrm>
          <a:prstGeom prst="rect">
            <a:avLst/>
          </a:prstGeom>
          <a:solidFill>
            <a:srgbClr val="96CD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dirty="0"/>
          </a:p>
        </p:txBody>
      </p:sp>
      <p:cxnSp>
        <p:nvCxnSpPr>
          <p:cNvPr id="10" name="Straight Connector 9">
            <a:extLst>
              <a:ext uri="{FF2B5EF4-FFF2-40B4-BE49-F238E27FC236}">
                <a16:creationId xmlns:a16="http://schemas.microsoft.com/office/drawing/2014/main" id="{B2149027-1E91-A641-9F78-DEE96BEF964E}"/>
              </a:ext>
            </a:extLst>
          </p:cNvPr>
          <p:cNvCxnSpPr>
            <a:cxnSpLocks/>
          </p:cNvCxnSpPr>
          <p:nvPr userDrawn="1"/>
        </p:nvCxnSpPr>
        <p:spPr>
          <a:xfrm>
            <a:off x="696000" y="4166100"/>
            <a:ext cx="1080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35240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a:t>Slide title</a:t>
            </a:r>
            <a:endParaRPr lang="en-US" dirty="0"/>
          </a:p>
        </p:txBody>
      </p:sp>
      <p:sp>
        <p:nvSpPr>
          <p:cNvPr id="6" name="Slide Number Placeholder 5"/>
          <p:cNvSpPr>
            <a:spLocks noGrp="1"/>
          </p:cNvSpPr>
          <p:nvPr>
            <p:ph type="sldNum" sz="quarter" idx="12"/>
          </p:nvPr>
        </p:nvSpPr>
        <p:spPr/>
        <p:txBody>
          <a:bodyPr/>
          <a:lstStyle/>
          <a:p>
            <a:fld id="{68E16D21-2873-7F4D-BC1C-4DCC7B7156B8}" type="slidenum">
              <a:rPr lang="en-SI" smtClean="0"/>
              <a:t>‹#›</a:t>
            </a:fld>
            <a:endParaRPr lang="en-SI"/>
          </a:p>
        </p:txBody>
      </p:sp>
      <p:sp>
        <p:nvSpPr>
          <p:cNvPr id="7" name="Text Placeholder 4">
            <a:extLst>
              <a:ext uri="{FF2B5EF4-FFF2-40B4-BE49-F238E27FC236}">
                <a16:creationId xmlns:a16="http://schemas.microsoft.com/office/drawing/2014/main" id="{D1E226AE-EA6F-8E04-A71F-F8CF29FE20BA}"/>
              </a:ext>
            </a:extLst>
          </p:cNvPr>
          <p:cNvSpPr>
            <a:spLocks noGrp="1"/>
          </p:cNvSpPr>
          <p:nvPr>
            <p:ph type="body" sz="quarter" idx="13"/>
          </p:nvPr>
        </p:nvSpPr>
        <p:spPr>
          <a:xfrm>
            <a:off x="702150" y="1419699"/>
            <a:ext cx="10794526" cy="4493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a:extLst>
              <a:ext uri="{FF2B5EF4-FFF2-40B4-BE49-F238E27FC236}">
                <a16:creationId xmlns:a16="http://schemas.microsoft.com/office/drawing/2014/main" id="{E1572446-B181-0CBD-2EE2-58A73F2D0F1B}"/>
              </a:ext>
            </a:extLst>
          </p:cNvPr>
          <p:cNvSpPr>
            <a:spLocks noGrp="1"/>
          </p:cNvSpPr>
          <p:nvPr>
            <p:ph type="body" sz="quarter" idx="14" hasCustomPrompt="1"/>
          </p:nvPr>
        </p:nvSpPr>
        <p:spPr>
          <a:xfrm>
            <a:off x="701675" y="6281998"/>
            <a:ext cx="10795000" cy="576002"/>
          </a:xfrm>
        </p:spPr>
        <p:txBody>
          <a:bodyPr anchor="ctr"/>
          <a:lstStyle>
            <a:lvl1pPr marL="0" indent="0">
              <a:buNone/>
              <a:defRPr sz="1000">
                <a:solidFill>
                  <a:schemeClr val="tx1">
                    <a:lumMod val="50000"/>
                    <a:lumOff val="50000"/>
                  </a:schemeClr>
                </a:solidFill>
              </a:defRPr>
            </a:lvl1pPr>
            <a:lvl5pPr marL="864000" indent="0">
              <a:buNone/>
              <a:defRPr/>
            </a:lvl5pPr>
          </a:lstStyle>
          <a:p>
            <a:pPr lvl="0"/>
            <a:r>
              <a:rPr lang="en-GB" sz="1000" dirty="0"/>
              <a:t>Note: </a:t>
            </a:r>
            <a:endParaRPr lang="en-GB" dirty="0"/>
          </a:p>
        </p:txBody>
      </p:sp>
    </p:spTree>
    <p:extLst>
      <p:ext uri="{BB962C8B-B14F-4D97-AF65-F5344CB8AC3E}">
        <p14:creationId xmlns:p14="http://schemas.microsoft.com/office/powerpoint/2010/main" val="37648524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a:t>Slide title</a:t>
            </a:r>
            <a:endParaRPr lang="en-US" dirty="0"/>
          </a:p>
        </p:txBody>
      </p:sp>
      <p:sp>
        <p:nvSpPr>
          <p:cNvPr id="7" name="Slide Number Placeholder 6"/>
          <p:cNvSpPr>
            <a:spLocks noGrp="1"/>
          </p:cNvSpPr>
          <p:nvPr>
            <p:ph type="sldNum" sz="quarter" idx="12"/>
          </p:nvPr>
        </p:nvSpPr>
        <p:spPr/>
        <p:txBody>
          <a:bodyPr/>
          <a:lstStyle/>
          <a:p>
            <a:fld id="{68E16D21-2873-7F4D-BC1C-4DCC7B7156B8}" type="slidenum">
              <a:rPr lang="en-SI" smtClean="0"/>
              <a:t>‹#›</a:t>
            </a:fld>
            <a:endParaRPr lang="en-SI"/>
          </a:p>
        </p:txBody>
      </p:sp>
      <p:sp>
        <p:nvSpPr>
          <p:cNvPr id="6" name="Text Placeholder 5">
            <a:extLst>
              <a:ext uri="{FF2B5EF4-FFF2-40B4-BE49-F238E27FC236}">
                <a16:creationId xmlns:a16="http://schemas.microsoft.com/office/drawing/2014/main" id="{606F9BC4-CF8C-772F-9195-B814823DA3D7}"/>
              </a:ext>
            </a:extLst>
          </p:cNvPr>
          <p:cNvSpPr>
            <a:spLocks noGrp="1"/>
          </p:cNvSpPr>
          <p:nvPr>
            <p:ph type="body" sz="quarter" idx="13"/>
          </p:nvPr>
        </p:nvSpPr>
        <p:spPr>
          <a:xfrm>
            <a:off x="702148" y="1419225"/>
            <a:ext cx="5112000" cy="4493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Text Placeholder 8">
            <a:extLst>
              <a:ext uri="{FF2B5EF4-FFF2-40B4-BE49-F238E27FC236}">
                <a16:creationId xmlns:a16="http://schemas.microsoft.com/office/drawing/2014/main" id="{03B23C84-6C45-F328-5274-82F5E437B8DA}"/>
              </a:ext>
            </a:extLst>
          </p:cNvPr>
          <p:cNvSpPr>
            <a:spLocks noGrp="1"/>
          </p:cNvSpPr>
          <p:nvPr>
            <p:ph type="body" sz="quarter" idx="14"/>
          </p:nvPr>
        </p:nvSpPr>
        <p:spPr>
          <a:xfrm>
            <a:off x="6384879" y="1419225"/>
            <a:ext cx="5111795" cy="44942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Text Placeholder 3">
            <a:extLst>
              <a:ext uri="{FF2B5EF4-FFF2-40B4-BE49-F238E27FC236}">
                <a16:creationId xmlns:a16="http://schemas.microsoft.com/office/drawing/2014/main" id="{4A43C831-5902-7C03-465A-7D4F43C5DB32}"/>
              </a:ext>
            </a:extLst>
          </p:cNvPr>
          <p:cNvSpPr>
            <a:spLocks noGrp="1"/>
          </p:cNvSpPr>
          <p:nvPr>
            <p:ph type="body" sz="quarter" idx="15" hasCustomPrompt="1"/>
          </p:nvPr>
        </p:nvSpPr>
        <p:spPr>
          <a:xfrm>
            <a:off x="701675" y="6281998"/>
            <a:ext cx="10795000" cy="576002"/>
          </a:xfrm>
        </p:spPr>
        <p:txBody>
          <a:bodyPr anchor="ctr"/>
          <a:lstStyle>
            <a:lvl1pPr marL="0" indent="0">
              <a:buNone/>
              <a:defRPr sz="1000">
                <a:solidFill>
                  <a:schemeClr val="tx1">
                    <a:lumMod val="50000"/>
                    <a:lumOff val="50000"/>
                  </a:schemeClr>
                </a:solidFill>
              </a:defRPr>
            </a:lvl1pPr>
            <a:lvl5pPr marL="864000" indent="0">
              <a:buNone/>
              <a:defRPr/>
            </a:lvl5pPr>
          </a:lstStyle>
          <a:p>
            <a:pPr lvl="0"/>
            <a:r>
              <a:rPr lang="en-GB" sz="1000" dirty="0"/>
              <a:t>Note: </a:t>
            </a:r>
            <a:endParaRPr lang="en-GB" dirty="0"/>
          </a:p>
        </p:txBody>
      </p:sp>
    </p:spTree>
    <p:extLst>
      <p:ext uri="{BB962C8B-B14F-4D97-AF65-F5344CB8AC3E}">
        <p14:creationId xmlns:p14="http://schemas.microsoft.com/office/powerpoint/2010/main" val="374842901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a:t>Slide title</a:t>
            </a:r>
            <a:endParaRPr lang="en-US" dirty="0"/>
          </a:p>
        </p:txBody>
      </p:sp>
      <p:sp>
        <p:nvSpPr>
          <p:cNvPr id="7" name="Slide Number Placeholder 6"/>
          <p:cNvSpPr>
            <a:spLocks noGrp="1"/>
          </p:cNvSpPr>
          <p:nvPr>
            <p:ph type="sldNum" sz="quarter" idx="12"/>
          </p:nvPr>
        </p:nvSpPr>
        <p:spPr/>
        <p:txBody>
          <a:bodyPr/>
          <a:lstStyle/>
          <a:p>
            <a:fld id="{68E16D21-2873-7F4D-BC1C-4DCC7B7156B8}" type="slidenum">
              <a:rPr lang="en-SI" smtClean="0"/>
              <a:t>‹#›</a:t>
            </a:fld>
            <a:endParaRPr lang="en-SI"/>
          </a:p>
        </p:txBody>
      </p:sp>
      <p:sp>
        <p:nvSpPr>
          <p:cNvPr id="5" name="Text Placeholder 4">
            <a:extLst>
              <a:ext uri="{FF2B5EF4-FFF2-40B4-BE49-F238E27FC236}">
                <a16:creationId xmlns:a16="http://schemas.microsoft.com/office/drawing/2014/main" id="{19E5510D-5894-8F60-D6F3-33AF0FF0ED26}"/>
              </a:ext>
            </a:extLst>
          </p:cNvPr>
          <p:cNvSpPr>
            <a:spLocks noGrp="1"/>
          </p:cNvSpPr>
          <p:nvPr>
            <p:ph type="body" sz="quarter" idx="15"/>
          </p:nvPr>
        </p:nvSpPr>
        <p:spPr>
          <a:xfrm>
            <a:off x="695325" y="1412875"/>
            <a:ext cx="3365500" cy="45005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0" name="Text Placeholder 9">
            <a:extLst>
              <a:ext uri="{FF2B5EF4-FFF2-40B4-BE49-F238E27FC236}">
                <a16:creationId xmlns:a16="http://schemas.microsoft.com/office/drawing/2014/main" id="{7FE2512C-21AA-E327-5D03-1A8133AB4EF7}"/>
              </a:ext>
            </a:extLst>
          </p:cNvPr>
          <p:cNvSpPr>
            <a:spLocks noGrp="1"/>
          </p:cNvSpPr>
          <p:nvPr>
            <p:ph type="body" sz="quarter" idx="16"/>
          </p:nvPr>
        </p:nvSpPr>
        <p:spPr>
          <a:xfrm>
            <a:off x="4447062" y="1419699"/>
            <a:ext cx="3305175" cy="45005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2" name="Text Placeholder 11">
            <a:extLst>
              <a:ext uri="{FF2B5EF4-FFF2-40B4-BE49-F238E27FC236}">
                <a16:creationId xmlns:a16="http://schemas.microsoft.com/office/drawing/2014/main" id="{6FE08F91-3F0D-F589-D0B0-A13BABD2C709}"/>
              </a:ext>
            </a:extLst>
          </p:cNvPr>
          <p:cNvSpPr>
            <a:spLocks noGrp="1"/>
          </p:cNvSpPr>
          <p:nvPr>
            <p:ph type="body" sz="quarter" idx="17"/>
          </p:nvPr>
        </p:nvSpPr>
        <p:spPr>
          <a:xfrm>
            <a:off x="8184000" y="1419698"/>
            <a:ext cx="3312000" cy="45005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3" name="Text Placeholder 3">
            <a:extLst>
              <a:ext uri="{FF2B5EF4-FFF2-40B4-BE49-F238E27FC236}">
                <a16:creationId xmlns:a16="http://schemas.microsoft.com/office/drawing/2014/main" id="{4A58DCCE-751B-B938-3B67-49ABF3AFEC84}"/>
              </a:ext>
            </a:extLst>
          </p:cNvPr>
          <p:cNvSpPr>
            <a:spLocks noGrp="1"/>
          </p:cNvSpPr>
          <p:nvPr>
            <p:ph type="body" sz="quarter" idx="14" hasCustomPrompt="1"/>
          </p:nvPr>
        </p:nvSpPr>
        <p:spPr>
          <a:xfrm>
            <a:off x="701675" y="6281998"/>
            <a:ext cx="10795000" cy="576002"/>
          </a:xfrm>
        </p:spPr>
        <p:txBody>
          <a:bodyPr anchor="ctr"/>
          <a:lstStyle>
            <a:lvl1pPr marL="0" indent="0">
              <a:buNone/>
              <a:defRPr sz="1000">
                <a:solidFill>
                  <a:schemeClr val="tx1">
                    <a:lumMod val="50000"/>
                    <a:lumOff val="50000"/>
                  </a:schemeClr>
                </a:solidFill>
              </a:defRPr>
            </a:lvl1pPr>
            <a:lvl5pPr marL="864000" indent="0">
              <a:buNone/>
              <a:defRPr/>
            </a:lvl5pPr>
          </a:lstStyle>
          <a:p>
            <a:pPr lvl="0"/>
            <a:r>
              <a:rPr lang="en-GB" sz="1000" dirty="0"/>
              <a:t>Note: </a:t>
            </a:r>
            <a:endParaRPr lang="en-GB" dirty="0"/>
          </a:p>
        </p:txBody>
      </p:sp>
    </p:spTree>
    <p:extLst>
      <p:ext uri="{BB962C8B-B14F-4D97-AF65-F5344CB8AC3E}">
        <p14:creationId xmlns:p14="http://schemas.microsoft.com/office/powerpoint/2010/main" val="1089243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ent 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a:t>Slide title</a:t>
            </a:r>
            <a:endParaRPr lang="en-US" dirty="0"/>
          </a:p>
        </p:txBody>
      </p:sp>
      <p:sp>
        <p:nvSpPr>
          <p:cNvPr id="7" name="Slide Number Placeholder 6"/>
          <p:cNvSpPr>
            <a:spLocks noGrp="1"/>
          </p:cNvSpPr>
          <p:nvPr>
            <p:ph type="sldNum" sz="quarter" idx="12"/>
          </p:nvPr>
        </p:nvSpPr>
        <p:spPr/>
        <p:txBody>
          <a:bodyPr/>
          <a:lstStyle/>
          <a:p>
            <a:fld id="{68E16D21-2873-7F4D-BC1C-4DCC7B7156B8}" type="slidenum">
              <a:rPr lang="en-SI" smtClean="0"/>
              <a:t>‹#›</a:t>
            </a:fld>
            <a:endParaRPr lang="en-SI"/>
          </a:p>
        </p:txBody>
      </p:sp>
      <p:sp>
        <p:nvSpPr>
          <p:cNvPr id="9" name="Text Placeholder 8">
            <a:extLst>
              <a:ext uri="{FF2B5EF4-FFF2-40B4-BE49-F238E27FC236}">
                <a16:creationId xmlns:a16="http://schemas.microsoft.com/office/drawing/2014/main" id="{7ABD817F-10FF-7F40-06F2-230C128282CA}"/>
              </a:ext>
            </a:extLst>
          </p:cNvPr>
          <p:cNvSpPr>
            <a:spLocks noGrp="1"/>
          </p:cNvSpPr>
          <p:nvPr>
            <p:ph type="body" sz="quarter" idx="15"/>
          </p:nvPr>
        </p:nvSpPr>
        <p:spPr>
          <a:xfrm>
            <a:off x="702149" y="1419698"/>
            <a:ext cx="3365500" cy="44989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11" name="Text Placeholder 10">
            <a:extLst>
              <a:ext uri="{FF2B5EF4-FFF2-40B4-BE49-F238E27FC236}">
                <a16:creationId xmlns:a16="http://schemas.microsoft.com/office/drawing/2014/main" id="{3E635199-6F05-644F-3150-FD4678CFF3C8}"/>
              </a:ext>
            </a:extLst>
          </p:cNvPr>
          <p:cNvSpPr>
            <a:spLocks noGrp="1"/>
          </p:cNvSpPr>
          <p:nvPr>
            <p:ph type="body" sz="quarter" idx="16"/>
          </p:nvPr>
        </p:nvSpPr>
        <p:spPr>
          <a:xfrm>
            <a:off x="4447062" y="1419699"/>
            <a:ext cx="7056437" cy="45005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Text Placeholder 3">
            <a:extLst>
              <a:ext uri="{FF2B5EF4-FFF2-40B4-BE49-F238E27FC236}">
                <a16:creationId xmlns:a16="http://schemas.microsoft.com/office/drawing/2014/main" id="{8E52891B-56CE-F625-1329-1183C5116576}"/>
              </a:ext>
            </a:extLst>
          </p:cNvPr>
          <p:cNvSpPr>
            <a:spLocks noGrp="1"/>
          </p:cNvSpPr>
          <p:nvPr>
            <p:ph type="body" sz="quarter" idx="14" hasCustomPrompt="1"/>
          </p:nvPr>
        </p:nvSpPr>
        <p:spPr>
          <a:xfrm>
            <a:off x="701675" y="6281998"/>
            <a:ext cx="10795000" cy="576002"/>
          </a:xfrm>
        </p:spPr>
        <p:txBody>
          <a:bodyPr anchor="ctr"/>
          <a:lstStyle>
            <a:lvl1pPr marL="0" indent="0">
              <a:buNone/>
              <a:defRPr sz="1000">
                <a:solidFill>
                  <a:schemeClr val="tx1">
                    <a:lumMod val="50000"/>
                    <a:lumOff val="50000"/>
                  </a:schemeClr>
                </a:solidFill>
              </a:defRPr>
            </a:lvl1pPr>
            <a:lvl5pPr marL="864000" indent="0">
              <a:buNone/>
              <a:defRPr/>
            </a:lvl5pPr>
          </a:lstStyle>
          <a:p>
            <a:pPr lvl="0"/>
            <a:r>
              <a:rPr lang="en-GB" sz="1000" dirty="0"/>
              <a:t>Note: </a:t>
            </a:r>
            <a:endParaRPr lang="en-GB" dirty="0"/>
          </a:p>
        </p:txBody>
      </p:sp>
    </p:spTree>
    <p:extLst>
      <p:ext uri="{BB962C8B-B14F-4D97-AF65-F5344CB8AC3E}">
        <p14:creationId xmlns:p14="http://schemas.microsoft.com/office/powerpoint/2010/main" val="2375415317"/>
      </p:ext>
    </p:extLst>
  </p:cSld>
  <p:clrMapOvr>
    <a:masterClrMapping/>
  </p:clrMapOvr>
  <p:extLst>
    <p:ext uri="{DCECCB84-F9BA-43D5-87BE-67443E8EF086}">
      <p15:sldGuideLst xmlns:p15="http://schemas.microsoft.com/office/powerpoint/2012/main">
        <p15:guide id="2" pos="438">
          <p15:clr>
            <a:srgbClr val="FBAE40"/>
          </p15:clr>
        </p15:guide>
        <p15:guide id="3" pos="7242">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5">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a:t>Slide title</a:t>
            </a:r>
            <a:endParaRPr lang="en-US" dirty="0"/>
          </a:p>
        </p:txBody>
      </p:sp>
      <p:sp>
        <p:nvSpPr>
          <p:cNvPr id="7" name="Slide Number Placeholder 6"/>
          <p:cNvSpPr>
            <a:spLocks noGrp="1"/>
          </p:cNvSpPr>
          <p:nvPr>
            <p:ph type="sldNum" sz="quarter" idx="12"/>
          </p:nvPr>
        </p:nvSpPr>
        <p:spPr/>
        <p:txBody>
          <a:bodyPr/>
          <a:lstStyle/>
          <a:p>
            <a:fld id="{68E16D21-2873-7F4D-BC1C-4DCC7B7156B8}" type="slidenum">
              <a:rPr lang="en-SI" smtClean="0"/>
              <a:t>‹#›</a:t>
            </a:fld>
            <a:endParaRPr lang="en-SI"/>
          </a:p>
        </p:txBody>
      </p:sp>
      <p:sp>
        <p:nvSpPr>
          <p:cNvPr id="9" name="Text Placeholder 8">
            <a:extLst>
              <a:ext uri="{FF2B5EF4-FFF2-40B4-BE49-F238E27FC236}">
                <a16:creationId xmlns:a16="http://schemas.microsoft.com/office/drawing/2014/main" id="{7ABD817F-10FF-7F40-06F2-230C128282CA}"/>
              </a:ext>
            </a:extLst>
          </p:cNvPr>
          <p:cNvSpPr>
            <a:spLocks noGrp="1"/>
          </p:cNvSpPr>
          <p:nvPr>
            <p:ph type="body" sz="quarter" idx="15"/>
          </p:nvPr>
        </p:nvSpPr>
        <p:spPr>
          <a:xfrm>
            <a:off x="8131649" y="1424687"/>
            <a:ext cx="3365500" cy="44989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Text Placeholder 10">
            <a:extLst>
              <a:ext uri="{FF2B5EF4-FFF2-40B4-BE49-F238E27FC236}">
                <a16:creationId xmlns:a16="http://schemas.microsoft.com/office/drawing/2014/main" id="{3E635199-6F05-644F-3150-FD4678CFF3C8}"/>
              </a:ext>
            </a:extLst>
          </p:cNvPr>
          <p:cNvSpPr>
            <a:spLocks noGrp="1"/>
          </p:cNvSpPr>
          <p:nvPr>
            <p:ph type="body" sz="quarter" idx="16"/>
          </p:nvPr>
        </p:nvSpPr>
        <p:spPr>
          <a:xfrm>
            <a:off x="701675" y="1419699"/>
            <a:ext cx="7056437" cy="45005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Text Placeholder 3">
            <a:extLst>
              <a:ext uri="{FF2B5EF4-FFF2-40B4-BE49-F238E27FC236}">
                <a16:creationId xmlns:a16="http://schemas.microsoft.com/office/drawing/2014/main" id="{8E52891B-56CE-F625-1329-1183C5116576}"/>
              </a:ext>
            </a:extLst>
          </p:cNvPr>
          <p:cNvSpPr>
            <a:spLocks noGrp="1"/>
          </p:cNvSpPr>
          <p:nvPr>
            <p:ph type="body" sz="quarter" idx="14" hasCustomPrompt="1"/>
          </p:nvPr>
        </p:nvSpPr>
        <p:spPr>
          <a:xfrm>
            <a:off x="701675" y="6281998"/>
            <a:ext cx="10795000" cy="576002"/>
          </a:xfrm>
        </p:spPr>
        <p:txBody>
          <a:bodyPr anchor="ctr"/>
          <a:lstStyle>
            <a:lvl1pPr marL="0" indent="0">
              <a:buNone/>
              <a:defRPr sz="1000">
                <a:solidFill>
                  <a:schemeClr val="tx1">
                    <a:lumMod val="50000"/>
                    <a:lumOff val="50000"/>
                  </a:schemeClr>
                </a:solidFill>
              </a:defRPr>
            </a:lvl1pPr>
            <a:lvl5pPr marL="864000" indent="0">
              <a:buNone/>
              <a:defRPr/>
            </a:lvl5pPr>
          </a:lstStyle>
          <a:p>
            <a:pPr lvl="0"/>
            <a:r>
              <a:rPr lang="en-GB" sz="1000" dirty="0"/>
              <a:t>Note: </a:t>
            </a:r>
            <a:endParaRPr lang="en-GB" dirty="0"/>
          </a:p>
        </p:txBody>
      </p:sp>
    </p:spTree>
    <p:extLst>
      <p:ext uri="{BB962C8B-B14F-4D97-AF65-F5344CB8AC3E}">
        <p14:creationId xmlns:p14="http://schemas.microsoft.com/office/powerpoint/2010/main" val="3683296174"/>
      </p:ext>
    </p:extLst>
  </p:cSld>
  <p:clrMapOvr>
    <a:masterClrMapping/>
  </p:clrMapOvr>
  <p:extLst>
    <p:ext uri="{DCECCB84-F9BA-43D5-87BE-67443E8EF086}">
      <p15:sldGuideLst xmlns:p15="http://schemas.microsoft.com/office/powerpoint/2012/main">
        <p15:guide id="2" pos="438">
          <p15:clr>
            <a:srgbClr val="FBAE40"/>
          </p15:clr>
        </p15:guide>
        <p15:guide id="3" pos="7242">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End Slide ACER Vacanci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EC7484-A3E3-C74A-BC15-3E18069ACD90}"/>
              </a:ext>
            </a:extLst>
          </p:cNvPr>
          <p:cNvSpPr/>
          <p:nvPr/>
        </p:nvSpPr>
        <p:spPr>
          <a:xfrm>
            <a:off x="-9524" y="0"/>
            <a:ext cx="12201524" cy="5362575"/>
          </a:xfrm>
          <a:prstGeom prst="rect">
            <a:avLst/>
          </a:prstGeom>
          <a:solidFill>
            <a:srgbClr val="3678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dirty="0">
              <a:latin typeface="Arial" panose="020B0604020202020204" pitchFamily="34" charset="0"/>
              <a:cs typeface="Arial" panose="020B0604020202020204" pitchFamily="34" charset="0"/>
            </a:endParaRPr>
          </a:p>
        </p:txBody>
      </p:sp>
      <p:pic>
        <p:nvPicPr>
          <p:cNvPr id="23" name="Picture 22" descr="A bright light in the dark&#10;&#10;Description automatically generated">
            <a:extLst>
              <a:ext uri="{FF2B5EF4-FFF2-40B4-BE49-F238E27FC236}">
                <a16:creationId xmlns:a16="http://schemas.microsoft.com/office/drawing/2014/main" id="{69271CE8-BA44-0305-7390-F6BFE747AE8E}"/>
              </a:ext>
            </a:extLst>
          </p:cNvPr>
          <p:cNvPicPr>
            <a:picLocks noChangeAspect="1"/>
          </p:cNvPicPr>
          <p:nvPr userDrawn="1"/>
        </p:nvPicPr>
        <p:blipFill rotWithShape="1">
          <a:blip r:embed="rId2"/>
          <a:srcRect r="34106" b="19048"/>
          <a:stretch/>
        </p:blipFill>
        <p:spPr>
          <a:xfrm>
            <a:off x="6358727" y="118270"/>
            <a:ext cx="5833270" cy="4580729"/>
          </a:xfrm>
          <a:prstGeom prst="rect">
            <a:avLst/>
          </a:prstGeom>
        </p:spPr>
      </p:pic>
      <p:sp>
        <p:nvSpPr>
          <p:cNvPr id="2" name="Title 1"/>
          <p:cNvSpPr>
            <a:spLocks noGrp="1"/>
          </p:cNvSpPr>
          <p:nvPr>
            <p:ph type="title" hasCustomPrompt="1"/>
          </p:nvPr>
        </p:nvSpPr>
        <p:spPr>
          <a:xfrm>
            <a:off x="696000" y="1057274"/>
            <a:ext cx="10800000" cy="3094314"/>
          </a:xfrm>
        </p:spPr>
        <p:txBody>
          <a:bodyPr anchor="ctr">
            <a:normAutofit/>
          </a:bodyPr>
          <a:lstStyle>
            <a:lvl1pPr algn="l">
              <a:defRPr sz="6000">
                <a:solidFill>
                  <a:schemeClr val="bg1"/>
                </a:solidFill>
              </a:defRPr>
            </a:lvl1pPr>
          </a:lstStyle>
          <a:p>
            <a:r>
              <a:rPr lang="en-GB" dirty="0"/>
              <a:t>Thank you.</a:t>
            </a:r>
            <a:br>
              <a:rPr lang="en-GB" dirty="0"/>
            </a:br>
            <a:r>
              <a:rPr lang="en-GB" dirty="0"/>
              <a:t>Any questions?</a:t>
            </a:r>
            <a:endParaRPr lang="en-US" dirty="0"/>
          </a:p>
        </p:txBody>
      </p:sp>
      <p:sp>
        <p:nvSpPr>
          <p:cNvPr id="9" name="Rectangle 8">
            <a:extLst>
              <a:ext uri="{FF2B5EF4-FFF2-40B4-BE49-F238E27FC236}">
                <a16:creationId xmlns:a16="http://schemas.microsoft.com/office/drawing/2014/main" id="{48F1D9E9-0C93-624B-9861-30471BCD6B8F}"/>
              </a:ext>
            </a:extLst>
          </p:cNvPr>
          <p:cNvSpPr/>
          <p:nvPr userDrawn="1"/>
        </p:nvSpPr>
        <p:spPr>
          <a:xfrm>
            <a:off x="-9524" y="4698000"/>
            <a:ext cx="12200400" cy="21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dirty="0">
              <a:latin typeface="Arial" panose="020B0604020202020204" pitchFamily="34" charset="0"/>
              <a:cs typeface="Arial" panose="020B0604020202020204" pitchFamily="34" charset="0"/>
            </a:endParaRPr>
          </a:p>
        </p:txBody>
      </p:sp>
      <p:pic>
        <p:nvPicPr>
          <p:cNvPr id="10" name="Picture 9" descr="A picture containing graphical user interface&#10;&#10;Description automatically generated">
            <a:extLst>
              <a:ext uri="{FF2B5EF4-FFF2-40B4-BE49-F238E27FC236}">
                <a16:creationId xmlns:a16="http://schemas.microsoft.com/office/drawing/2014/main" id="{EA9C4BA8-0AF4-D648-AE98-33A2D2A473CF}"/>
              </a:ext>
            </a:extLst>
          </p:cNvPr>
          <p:cNvPicPr>
            <a:picLocks noChangeAspect="1"/>
          </p:cNvPicPr>
          <p:nvPr/>
        </p:nvPicPr>
        <p:blipFill>
          <a:blip r:embed="rId3"/>
          <a:stretch>
            <a:fillRect/>
          </a:stretch>
        </p:blipFill>
        <p:spPr>
          <a:xfrm>
            <a:off x="0" y="4698000"/>
            <a:ext cx="4411916" cy="2160000"/>
          </a:xfrm>
          <a:prstGeom prst="rect">
            <a:avLst/>
          </a:prstGeom>
        </p:spPr>
      </p:pic>
      <p:cxnSp>
        <p:nvCxnSpPr>
          <p:cNvPr id="5" name="Straight Connector 4">
            <a:extLst>
              <a:ext uri="{FF2B5EF4-FFF2-40B4-BE49-F238E27FC236}">
                <a16:creationId xmlns:a16="http://schemas.microsoft.com/office/drawing/2014/main" id="{7B12CBEB-0DAC-8F4B-9A0A-2BFD123ED617}"/>
              </a:ext>
            </a:extLst>
          </p:cNvPr>
          <p:cNvCxnSpPr/>
          <p:nvPr/>
        </p:nvCxnSpPr>
        <p:spPr>
          <a:xfrm>
            <a:off x="4411916" y="5219700"/>
            <a:ext cx="0" cy="11030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EC4F1F8D-6A04-F7BD-FB1E-02CD5F52A6E0}"/>
              </a:ext>
            </a:extLst>
          </p:cNvPr>
          <p:cNvSpPr txBox="1">
            <a:spLocks/>
          </p:cNvSpPr>
          <p:nvPr userDrawn="1"/>
        </p:nvSpPr>
        <p:spPr>
          <a:xfrm>
            <a:off x="9019848" y="5800726"/>
            <a:ext cx="2747156" cy="522056"/>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500" b="0" i="0" kern="1200" spc="-150">
                <a:solidFill>
                  <a:schemeClr val="tx1"/>
                </a:solidFill>
                <a:latin typeface="Inter" panose="020B0502030000000004" pitchFamily="34" charset="0"/>
                <a:ea typeface="Inter" panose="020B0502030000000004" pitchFamily="34" charset="0"/>
                <a:cs typeface="Inter" panose="020B0502030000000004" pitchFamily="34" charset="0"/>
              </a:defRPr>
            </a:lvl1pPr>
          </a:lstStyle>
          <a:p>
            <a:pPr>
              <a:lnSpc>
                <a:spcPts val="1800"/>
              </a:lnSpc>
            </a:pPr>
            <a:r>
              <a:rPr lang="en-GB" sz="1300" spc="0" dirty="0">
                <a:latin typeface="Arial" panose="020B0604020202020204" pitchFamily="34" charset="0"/>
                <a:ea typeface="Inter" panose="020B0502030000000004" pitchFamily="34" charset="0"/>
                <a:cs typeface="Arial" panose="020B0604020202020204" pitchFamily="34" charset="0"/>
              </a:rPr>
              <a:t>@eu-acer.bsky.social‬</a:t>
            </a:r>
          </a:p>
          <a:p>
            <a:pPr>
              <a:lnSpc>
                <a:spcPts val="1800"/>
              </a:lnSpc>
            </a:pPr>
            <a:r>
              <a:rPr lang="en-GB" sz="1300" spc="0" dirty="0">
                <a:latin typeface="Arial" panose="020B0604020202020204" pitchFamily="34" charset="0"/>
                <a:ea typeface="Inter" panose="020B0502030000000004" pitchFamily="34" charset="0"/>
                <a:cs typeface="Arial" panose="020B0604020202020204" pitchFamily="34" charset="0"/>
              </a:rPr>
              <a:t>linkedin.com/company/</a:t>
            </a:r>
            <a:r>
              <a:rPr lang="sl-SI" sz="1300" spc="0" dirty="0">
                <a:latin typeface="Arial" panose="020B0604020202020204" pitchFamily="34" charset="0"/>
                <a:ea typeface="Inter" panose="020B0502030000000004" pitchFamily="34" charset="0"/>
                <a:cs typeface="Arial" panose="020B0604020202020204" pitchFamily="34" charset="0"/>
              </a:rPr>
              <a:t>eu</a:t>
            </a:r>
            <a:r>
              <a:rPr lang="en-GB" sz="1300" spc="0" dirty="0">
                <a:latin typeface="Arial" panose="020B0604020202020204" pitchFamily="34" charset="0"/>
                <a:ea typeface="Inter" panose="020B0502030000000004" pitchFamily="34" charset="0"/>
                <a:cs typeface="Arial" panose="020B0604020202020204" pitchFamily="34" charset="0"/>
              </a:rPr>
              <a:t>-</a:t>
            </a:r>
            <a:r>
              <a:rPr lang="sl-SI" sz="1300" spc="0" dirty="0">
                <a:latin typeface="Arial" panose="020B0604020202020204" pitchFamily="34" charset="0"/>
                <a:ea typeface="Inter" panose="020B0502030000000004" pitchFamily="34" charset="0"/>
                <a:cs typeface="Arial" panose="020B0604020202020204" pitchFamily="34" charset="0"/>
              </a:rPr>
              <a:t>acer</a:t>
            </a:r>
            <a:endParaRPr lang="en-GB" sz="1300" spc="0" dirty="0">
              <a:latin typeface="Arial" panose="020B0604020202020204" pitchFamily="34" charset="0"/>
              <a:ea typeface="Inter" panose="020B05020300000000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3B1C5CD0-60DE-4903-A668-5BDD545C7A18}"/>
              </a:ext>
            </a:extLst>
          </p:cNvPr>
          <p:cNvGrpSpPr/>
          <p:nvPr userDrawn="1"/>
        </p:nvGrpSpPr>
        <p:grpSpPr>
          <a:xfrm>
            <a:off x="5993437" y="5800726"/>
            <a:ext cx="2563387" cy="529025"/>
            <a:chOff x="6806479" y="5800726"/>
            <a:chExt cx="2563387" cy="529025"/>
          </a:xfrm>
        </p:grpSpPr>
        <p:sp>
          <p:nvSpPr>
            <p:cNvPr id="11" name="Title 1">
              <a:extLst>
                <a:ext uri="{FF2B5EF4-FFF2-40B4-BE49-F238E27FC236}">
                  <a16:creationId xmlns:a16="http://schemas.microsoft.com/office/drawing/2014/main" id="{AB1F54ED-67EF-C16A-BE17-DB8FC07C4E5B}"/>
                </a:ext>
              </a:extLst>
            </p:cNvPr>
            <p:cNvSpPr txBox="1">
              <a:spLocks/>
            </p:cNvSpPr>
            <p:nvPr userDrawn="1"/>
          </p:nvSpPr>
          <p:spPr>
            <a:xfrm>
              <a:off x="7062279" y="5800726"/>
              <a:ext cx="2307587" cy="522056"/>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500" b="0" i="0" kern="1200" spc="-150">
                  <a:solidFill>
                    <a:schemeClr val="tx1"/>
                  </a:solidFill>
                  <a:latin typeface="Inter" panose="020B0502030000000004" pitchFamily="34" charset="0"/>
                  <a:ea typeface="Inter" panose="020B0502030000000004" pitchFamily="34" charset="0"/>
                  <a:cs typeface="Inter" panose="020B0502030000000004" pitchFamily="34" charset="0"/>
                </a:defRPr>
              </a:lvl1pPr>
            </a:lstStyle>
            <a:p>
              <a:pPr>
                <a:lnSpc>
                  <a:spcPts val="1800"/>
                </a:lnSpc>
              </a:pPr>
              <a:r>
                <a:rPr lang="en-GB" sz="1300" u="none" spc="0" dirty="0" err="1">
                  <a:latin typeface="Arial" panose="020B0604020202020204" pitchFamily="34" charset="0"/>
                  <a:ea typeface="Inter" panose="020B0502030000000004" pitchFamily="34" charset="0"/>
                  <a:cs typeface="Arial" panose="020B0604020202020204" pitchFamily="34" charset="0"/>
                </a:rPr>
                <a:t>info@acer.europa.eu</a:t>
              </a:r>
              <a:endParaRPr lang="en-GB" sz="1300" u="none" spc="0" dirty="0">
                <a:latin typeface="Arial" panose="020B0604020202020204" pitchFamily="34" charset="0"/>
                <a:ea typeface="Inter" panose="020B0502030000000004" pitchFamily="34" charset="0"/>
                <a:cs typeface="Arial" panose="020B0604020202020204" pitchFamily="34" charset="0"/>
              </a:endParaRPr>
            </a:p>
            <a:p>
              <a:pPr>
                <a:lnSpc>
                  <a:spcPts val="1800"/>
                </a:lnSpc>
              </a:pPr>
              <a:r>
                <a:rPr lang="en-GB" sz="1300" spc="0" dirty="0">
                  <a:latin typeface="Arial" panose="020B0604020202020204" pitchFamily="34" charset="0"/>
                  <a:ea typeface="Inter" panose="020B0502030000000004" pitchFamily="34" charset="0"/>
                  <a:cs typeface="Arial" panose="020B0604020202020204" pitchFamily="34" charset="0"/>
                </a:rPr>
                <a:t>acer.europa.eu</a:t>
              </a:r>
              <a:endParaRPr lang="en-SI" sz="1300" spc="0" dirty="0">
                <a:latin typeface="Arial" panose="020B0604020202020204" pitchFamily="34" charset="0"/>
                <a:ea typeface="Inter" panose="020B05020300000000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A8816656-D67F-45E6-4ED8-BB5CA6701B34}"/>
                </a:ext>
              </a:extLst>
            </p:cNvPr>
            <p:cNvPicPr>
              <a:picLocks noChangeAspect="1"/>
            </p:cNvPicPr>
            <p:nvPr userDrawn="1"/>
          </p:nvPicPr>
          <p:blipFill>
            <a:blip r:embed="rId4"/>
            <a:stretch>
              <a:fillRect/>
            </a:stretch>
          </p:blipFill>
          <p:spPr>
            <a:xfrm>
              <a:off x="6808398" y="5925525"/>
              <a:ext cx="180000" cy="180000"/>
            </a:xfrm>
            <a:prstGeom prst="rect">
              <a:avLst/>
            </a:prstGeom>
          </p:spPr>
        </p:pic>
        <p:pic>
          <p:nvPicPr>
            <p:cNvPr id="13" name="Picture 12">
              <a:extLst>
                <a:ext uri="{FF2B5EF4-FFF2-40B4-BE49-F238E27FC236}">
                  <a16:creationId xmlns:a16="http://schemas.microsoft.com/office/drawing/2014/main" id="{BD1B88CA-E5E0-282A-8F07-9F75DEAC527D}"/>
                </a:ext>
              </a:extLst>
            </p:cNvPr>
            <p:cNvPicPr>
              <a:picLocks noChangeAspect="1"/>
            </p:cNvPicPr>
            <p:nvPr userDrawn="1"/>
          </p:nvPicPr>
          <p:blipFill>
            <a:blip r:embed="rId5"/>
            <a:stretch>
              <a:fillRect/>
            </a:stretch>
          </p:blipFill>
          <p:spPr>
            <a:xfrm>
              <a:off x="6806479" y="6149751"/>
              <a:ext cx="180000" cy="180000"/>
            </a:xfrm>
            <a:prstGeom prst="rect">
              <a:avLst/>
            </a:prstGeom>
          </p:spPr>
        </p:pic>
      </p:grpSp>
      <p:sp>
        <p:nvSpPr>
          <p:cNvPr id="18" name="Rectangle 17">
            <a:hlinkClick r:id="rId6"/>
            <a:extLst>
              <a:ext uri="{FF2B5EF4-FFF2-40B4-BE49-F238E27FC236}">
                <a16:creationId xmlns:a16="http://schemas.microsoft.com/office/drawing/2014/main" id="{828AE29B-B177-153A-29B9-33BF40CB0789}"/>
              </a:ext>
            </a:extLst>
          </p:cNvPr>
          <p:cNvSpPr/>
          <p:nvPr userDrawn="1"/>
        </p:nvSpPr>
        <p:spPr>
          <a:xfrm>
            <a:off x="5959475" y="5925525"/>
            <a:ext cx="1892299"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a:hlinkClick r:id="rId7"/>
            <a:extLst>
              <a:ext uri="{FF2B5EF4-FFF2-40B4-BE49-F238E27FC236}">
                <a16:creationId xmlns:a16="http://schemas.microsoft.com/office/drawing/2014/main" id="{19F1626E-8FCA-4B04-ABBA-5FFDEF995347}"/>
              </a:ext>
            </a:extLst>
          </p:cNvPr>
          <p:cNvSpPr/>
          <p:nvPr userDrawn="1"/>
        </p:nvSpPr>
        <p:spPr>
          <a:xfrm>
            <a:off x="5998440" y="6157110"/>
            <a:ext cx="1383436"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19" descr="Icon&#10;&#10;Description automatically generated">
            <a:extLst>
              <a:ext uri="{FF2B5EF4-FFF2-40B4-BE49-F238E27FC236}">
                <a16:creationId xmlns:a16="http://schemas.microsoft.com/office/drawing/2014/main" id="{0F80A4FF-6690-55FF-FD64-A1AA0FF817AC}"/>
              </a:ext>
            </a:extLst>
          </p:cNvPr>
          <p:cNvPicPr>
            <a:picLocks noChangeAspect="1"/>
          </p:cNvPicPr>
          <p:nvPr userDrawn="1"/>
        </p:nvPicPr>
        <p:blipFill rotWithShape="1">
          <a:blip r:embed="rId8"/>
          <a:srcRect r="12743"/>
          <a:stretch/>
        </p:blipFill>
        <p:spPr>
          <a:xfrm>
            <a:off x="8781798" y="6144981"/>
            <a:ext cx="181555" cy="175836"/>
          </a:xfrm>
          <a:prstGeom prst="rect">
            <a:avLst/>
          </a:prstGeom>
        </p:spPr>
      </p:pic>
      <p:pic>
        <p:nvPicPr>
          <p:cNvPr id="27" name="Picture 26" descr="A blue butterfly on a black background&#10;&#10;AI-generated content may be incorrect.">
            <a:extLst>
              <a:ext uri="{FF2B5EF4-FFF2-40B4-BE49-F238E27FC236}">
                <a16:creationId xmlns:a16="http://schemas.microsoft.com/office/drawing/2014/main" id="{A5B5C33B-67F2-70B9-9D7D-A1E84BF037B1}"/>
              </a:ext>
            </a:extLst>
          </p:cNvPr>
          <p:cNvPicPr>
            <a:picLocks noChangeAspect="1"/>
          </p:cNvPicPr>
          <p:nvPr userDrawn="1"/>
        </p:nvPicPr>
        <p:blipFill>
          <a:blip r:embed="rId9"/>
          <a:srcRect l="16150" t="16771" r="15125" b="16972"/>
          <a:stretch>
            <a:fillRect/>
          </a:stretch>
        </p:blipFill>
        <p:spPr>
          <a:xfrm>
            <a:off x="8764587" y="5901044"/>
            <a:ext cx="211137" cy="203554"/>
          </a:xfrm>
          <a:prstGeom prst="rect">
            <a:avLst/>
          </a:prstGeom>
        </p:spPr>
      </p:pic>
      <p:grpSp>
        <p:nvGrpSpPr>
          <p:cNvPr id="3" name="Group 2">
            <a:extLst>
              <a:ext uri="{FF2B5EF4-FFF2-40B4-BE49-F238E27FC236}">
                <a16:creationId xmlns:a16="http://schemas.microsoft.com/office/drawing/2014/main" id="{F80A14BB-2679-F3DD-A36D-44B2E0CB7742}"/>
              </a:ext>
            </a:extLst>
          </p:cNvPr>
          <p:cNvGrpSpPr/>
          <p:nvPr userDrawn="1"/>
        </p:nvGrpSpPr>
        <p:grpSpPr>
          <a:xfrm>
            <a:off x="7965692" y="0"/>
            <a:ext cx="4048125" cy="4129420"/>
            <a:chOff x="7699684" y="-5809"/>
            <a:chExt cx="4048125" cy="4129420"/>
          </a:xfrm>
        </p:grpSpPr>
        <p:grpSp>
          <p:nvGrpSpPr>
            <p:cNvPr id="6" name="Group 5">
              <a:extLst>
                <a:ext uri="{FF2B5EF4-FFF2-40B4-BE49-F238E27FC236}">
                  <a16:creationId xmlns:a16="http://schemas.microsoft.com/office/drawing/2014/main" id="{3A281CAB-D855-05CB-DA50-AD6F60511629}"/>
                </a:ext>
              </a:extLst>
            </p:cNvPr>
            <p:cNvGrpSpPr/>
            <p:nvPr/>
          </p:nvGrpSpPr>
          <p:grpSpPr>
            <a:xfrm>
              <a:off x="8897510" y="0"/>
              <a:ext cx="1887489" cy="3652156"/>
              <a:chOff x="8897510" y="0"/>
              <a:chExt cx="1887489" cy="3652156"/>
            </a:xfrm>
          </p:grpSpPr>
          <p:cxnSp>
            <p:nvCxnSpPr>
              <p:cNvPr id="15" name="Straight Connector 14">
                <a:extLst>
                  <a:ext uri="{FF2B5EF4-FFF2-40B4-BE49-F238E27FC236}">
                    <a16:creationId xmlns:a16="http://schemas.microsoft.com/office/drawing/2014/main" id="{789FA348-F868-163C-0A2E-5EF7BB226904}"/>
                  </a:ext>
                </a:extLst>
              </p:cNvPr>
              <p:cNvCxnSpPr>
                <a:cxnSpLocks/>
              </p:cNvCxnSpPr>
              <p:nvPr/>
            </p:nvCxnSpPr>
            <p:spPr>
              <a:xfrm>
                <a:off x="9828167" y="0"/>
                <a:ext cx="0" cy="2070100"/>
              </a:xfrm>
              <a:prstGeom prst="line">
                <a:avLst/>
              </a:prstGeom>
              <a:ln w="38100">
                <a:solidFill>
                  <a:srgbClr val="969998"/>
                </a:solidFill>
              </a:ln>
            </p:spPr>
            <p:style>
              <a:lnRef idx="1">
                <a:schemeClr val="accent1"/>
              </a:lnRef>
              <a:fillRef idx="0">
                <a:schemeClr val="accent1"/>
              </a:fillRef>
              <a:effectRef idx="0">
                <a:schemeClr val="accent1"/>
              </a:effectRef>
              <a:fontRef idx="minor">
                <a:schemeClr val="tx1"/>
              </a:fontRef>
            </p:style>
          </p:cxnSp>
          <p:pic>
            <p:nvPicPr>
              <p:cNvPr id="17" name="Picture 16" descr="A light bulb with a silver cap&#10;&#10;Description automatically generated">
                <a:extLst>
                  <a:ext uri="{FF2B5EF4-FFF2-40B4-BE49-F238E27FC236}">
                    <a16:creationId xmlns:a16="http://schemas.microsoft.com/office/drawing/2014/main" id="{45CCA183-CA4B-AD2F-140F-73E03B28290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897510" y="1017478"/>
                <a:ext cx="1887489" cy="2634678"/>
              </a:xfrm>
              <a:prstGeom prst="rect">
                <a:avLst/>
              </a:prstGeom>
            </p:spPr>
          </p:pic>
          <p:sp>
            <p:nvSpPr>
              <p:cNvPr id="21" name="Rectangle 20">
                <a:extLst>
                  <a:ext uri="{FF2B5EF4-FFF2-40B4-BE49-F238E27FC236}">
                    <a16:creationId xmlns:a16="http://schemas.microsoft.com/office/drawing/2014/main" id="{C0E9D9E5-6F51-9DF3-9D04-215E3B55A4C9}"/>
                  </a:ext>
                </a:extLst>
              </p:cNvPr>
              <p:cNvSpPr/>
              <p:nvPr/>
            </p:nvSpPr>
            <p:spPr>
              <a:xfrm>
                <a:off x="9178096" y="2436336"/>
                <a:ext cx="1307265" cy="923330"/>
              </a:xfrm>
              <a:prstGeom prst="rect">
                <a:avLst/>
              </a:prstGeom>
            </p:spPr>
            <p:txBody>
              <a:bodyPr wrap="square">
                <a:spAutoFit/>
              </a:bodyPr>
              <a:lstStyle/>
              <a:p>
                <a:pPr algn="ctr"/>
                <a:r>
                  <a:rPr lang="sl-SI" sz="1200" b="1" dirty="0">
                    <a:solidFill>
                      <a:srgbClr val="3678BD"/>
                    </a:solidFill>
                  </a:rPr>
                  <a:t>ACER is hiring!</a:t>
                </a:r>
                <a:br>
                  <a:rPr lang="sl-SI" sz="1200" b="1" dirty="0">
                    <a:solidFill>
                      <a:srgbClr val="3678BD"/>
                    </a:solidFill>
                  </a:rPr>
                </a:br>
                <a:br>
                  <a:rPr lang="sl-SI" sz="500" b="1" dirty="0">
                    <a:solidFill>
                      <a:srgbClr val="3678BD"/>
                    </a:solidFill>
                  </a:rPr>
                </a:br>
                <a:r>
                  <a:rPr lang="sl-SI" sz="1200" b="1" dirty="0">
                    <a:solidFill>
                      <a:srgbClr val="3678BD"/>
                    </a:solidFill>
                  </a:rPr>
                  <a:t>Visit our</a:t>
                </a:r>
                <a:br>
                  <a:rPr lang="sl-SI" sz="1200" b="1" dirty="0">
                    <a:solidFill>
                      <a:srgbClr val="3678BD"/>
                    </a:solidFill>
                  </a:rPr>
                </a:br>
                <a:r>
                  <a:rPr lang="sl-SI" sz="1200" b="1" dirty="0">
                    <a:solidFill>
                      <a:srgbClr val="3678BD"/>
                    </a:solidFill>
                  </a:rPr>
                  <a:t>vacancies page.</a:t>
                </a:r>
                <a:endParaRPr lang="en-GB" sz="1200" b="1" dirty="0">
                  <a:solidFill>
                    <a:srgbClr val="3678BD"/>
                  </a:solidFill>
                </a:endParaRPr>
              </a:p>
            </p:txBody>
          </p:sp>
        </p:grpSp>
        <p:sp>
          <p:nvSpPr>
            <p:cNvPr id="14" name="Rectangle 13">
              <a:hlinkClick r:id="rId11"/>
              <a:extLst>
                <a:ext uri="{FF2B5EF4-FFF2-40B4-BE49-F238E27FC236}">
                  <a16:creationId xmlns:a16="http://schemas.microsoft.com/office/drawing/2014/main" id="{5A6A5C22-78B5-4619-73E4-C4E79512D34A}"/>
                </a:ext>
              </a:extLst>
            </p:cNvPr>
            <p:cNvSpPr/>
            <p:nvPr/>
          </p:nvSpPr>
          <p:spPr>
            <a:xfrm>
              <a:off x="7699684" y="-5809"/>
              <a:ext cx="4048125" cy="41294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noFill/>
              </a:endParaRPr>
            </a:p>
          </p:txBody>
        </p:sp>
      </p:grpSp>
      <p:sp>
        <p:nvSpPr>
          <p:cNvPr id="25" name="Rectangle 24">
            <a:hlinkClick r:id="rId11"/>
            <a:extLst>
              <a:ext uri="{FF2B5EF4-FFF2-40B4-BE49-F238E27FC236}">
                <a16:creationId xmlns:a16="http://schemas.microsoft.com/office/drawing/2014/main" id="{6EB01A4E-1E75-F066-F01C-3348107FABC3}"/>
              </a:ext>
            </a:extLst>
          </p:cNvPr>
          <p:cNvSpPr/>
          <p:nvPr userDrawn="1"/>
        </p:nvSpPr>
        <p:spPr>
          <a:xfrm>
            <a:off x="7957390" y="-1953"/>
            <a:ext cx="4216400" cy="470262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noFill/>
            </a:endParaRPr>
          </a:p>
        </p:txBody>
      </p:sp>
    </p:spTree>
    <p:extLst>
      <p:ext uri="{BB962C8B-B14F-4D97-AF65-F5344CB8AC3E}">
        <p14:creationId xmlns:p14="http://schemas.microsoft.com/office/powerpoint/2010/main" val="1532078155"/>
      </p:ext>
    </p:extLst>
  </p:cSld>
  <p:clrMapOvr>
    <a:masterClrMapping/>
  </p:clrMapOvr>
  <p:hf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1_End Slide ACER Vacanci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EC7484-A3E3-C74A-BC15-3E18069ACD90}"/>
              </a:ext>
            </a:extLst>
          </p:cNvPr>
          <p:cNvSpPr/>
          <p:nvPr/>
        </p:nvSpPr>
        <p:spPr>
          <a:xfrm>
            <a:off x="-9524" y="0"/>
            <a:ext cx="12201524" cy="5362575"/>
          </a:xfrm>
          <a:prstGeom prst="rect">
            <a:avLst/>
          </a:prstGeom>
          <a:solidFill>
            <a:srgbClr val="3678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dirty="0">
              <a:latin typeface="Arial" panose="020B0604020202020204" pitchFamily="34" charset="0"/>
              <a:cs typeface="Arial" panose="020B0604020202020204" pitchFamily="34" charset="0"/>
            </a:endParaRPr>
          </a:p>
        </p:txBody>
      </p:sp>
      <p:sp>
        <p:nvSpPr>
          <p:cNvPr id="2" name="Title 1"/>
          <p:cNvSpPr>
            <a:spLocks noGrp="1"/>
          </p:cNvSpPr>
          <p:nvPr>
            <p:ph type="title" hasCustomPrompt="1"/>
          </p:nvPr>
        </p:nvSpPr>
        <p:spPr>
          <a:xfrm>
            <a:off x="696000" y="1057274"/>
            <a:ext cx="10800000" cy="3094314"/>
          </a:xfrm>
        </p:spPr>
        <p:txBody>
          <a:bodyPr anchor="ctr">
            <a:normAutofit/>
          </a:bodyPr>
          <a:lstStyle>
            <a:lvl1pPr algn="l">
              <a:defRPr sz="6000">
                <a:solidFill>
                  <a:schemeClr val="bg1"/>
                </a:solidFill>
              </a:defRPr>
            </a:lvl1pPr>
          </a:lstStyle>
          <a:p>
            <a:r>
              <a:rPr lang="en-GB" dirty="0"/>
              <a:t>Thank you.</a:t>
            </a:r>
            <a:br>
              <a:rPr lang="en-GB" dirty="0"/>
            </a:br>
            <a:r>
              <a:rPr lang="en-GB" dirty="0"/>
              <a:t>Any questions?</a:t>
            </a:r>
            <a:endParaRPr lang="en-US" dirty="0"/>
          </a:p>
        </p:txBody>
      </p:sp>
      <p:sp>
        <p:nvSpPr>
          <p:cNvPr id="9" name="Rectangle 8">
            <a:extLst>
              <a:ext uri="{FF2B5EF4-FFF2-40B4-BE49-F238E27FC236}">
                <a16:creationId xmlns:a16="http://schemas.microsoft.com/office/drawing/2014/main" id="{48F1D9E9-0C93-624B-9861-30471BCD6B8F}"/>
              </a:ext>
            </a:extLst>
          </p:cNvPr>
          <p:cNvSpPr/>
          <p:nvPr userDrawn="1"/>
        </p:nvSpPr>
        <p:spPr>
          <a:xfrm>
            <a:off x="-9524" y="4698000"/>
            <a:ext cx="12200400" cy="21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dirty="0">
              <a:latin typeface="Arial" panose="020B0604020202020204" pitchFamily="34" charset="0"/>
              <a:cs typeface="Arial" panose="020B0604020202020204" pitchFamily="34" charset="0"/>
            </a:endParaRPr>
          </a:p>
        </p:txBody>
      </p:sp>
      <p:pic>
        <p:nvPicPr>
          <p:cNvPr id="10" name="Picture 9" descr="A picture containing graphical user interface&#10;&#10;Description automatically generated">
            <a:extLst>
              <a:ext uri="{FF2B5EF4-FFF2-40B4-BE49-F238E27FC236}">
                <a16:creationId xmlns:a16="http://schemas.microsoft.com/office/drawing/2014/main" id="{EA9C4BA8-0AF4-D648-AE98-33A2D2A473CF}"/>
              </a:ext>
            </a:extLst>
          </p:cNvPr>
          <p:cNvPicPr>
            <a:picLocks noChangeAspect="1"/>
          </p:cNvPicPr>
          <p:nvPr/>
        </p:nvPicPr>
        <p:blipFill>
          <a:blip r:embed="rId2"/>
          <a:stretch>
            <a:fillRect/>
          </a:stretch>
        </p:blipFill>
        <p:spPr>
          <a:xfrm>
            <a:off x="0" y="4698000"/>
            <a:ext cx="4411916" cy="2160000"/>
          </a:xfrm>
          <a:prstGeom prst="rect">
            <a:avLst/>
          </a:prstGeom>
        </p:spPr>
      </p:pic>
      <p:cxnSp>
        <p:nvCxnSpPr>
          <p:cNvPr id="5" name="Straight Connector 4">
            <a:extLst>
              <a:ext uri="{FF2B5EF4-FFF2-40B4-BE49-F238E27FC236}">
                <a16:creationId xmlns:a16="http://schemas.microsoft.com/office/drawing/2014/main" id="{7B12CBEB-0DAC-8F4B-9A0A-2BFD123ED617}"/>
              </a:ext>
            </a:extLst>
          </p:cNvPr>
          <p:cNvCxnSpPr/>
          <p:nvPr/>
        </p:nvCxnSpPr>
        <p:spPr>
          <a:xfrm>
            <a:off x="4411916" y="5219700"/>
            <a:ext cx="0" cy="11030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EC4F1F8D-6A04-F7BD-FB1E-02CD5F52A6E0}"/>
              </a:ext>
            </a:extLst>
          </p:cNvPr>
          <p:cNvSpPr txBox="1">
            <a:spLocks/>
          </p:cNvSpPr>
          <p:nvPr userDrawn="1"/>
        </p:nvSpPr>
        <p:spPr>
          <a:xfrm>
            <a:off x="9019848" y="5800726"/>
            <a:ext cx="2747156" cy="522056"/>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500" b="0" i="0" kern="1200" spc="-150">
                <a:solidFill>
                  <a:schemeClr val="tx1"/>
                </a:solidFill>
                <a:latin typeface="Inter" panose="020B0502030000000004" pitchFamily="34" charset="0"/>
                <a:ea typeface="Inter" panose="020B0502030000000004" pitchFamily="34" charset="0"/>
                <a:cs typeface="Inter" panose="020B0502030000000004" pitchFamily="34" charset="0"/>
              </a:defRPr>
            </a:lvl1pPr>
          </a:lstStyle>
          <a:p>
            <a:pPr>
              <a:lnSpc>
                <a:spcPts val="1800"/>
              </a:lnSpc>
            </a:pPr>
            <a:r>
              <a:rPr lang="en-GB" sz="1300" spc="0" dirty="0">
                <a:latin typeface="Arial" panose="020B0604020202020204" pitchFamily="34" charset="0"/>
                <a:ea typeface="Inter" panose="020B0502030000000004" pitchFamily="34" charset="0"/>
                <a:cs typeface="Arial" panose="020B0604020202020204" pitchFamily="34" charset="0"/>
              </a:rPr>
              <a:t>@eu-acer.bsky.social‬</a:t>
            </a:r>
          </a:p>
          <a:p>
            <a:pPr>
              <a:lnSpc>
                <a:spcPts val="1800"/>
              </a:lnSpc>
            </a:pPr>
            <a:r>
              <a:rPr lang="en-GB" sz="1300" spc="0" dirty="0">
                <a:latin typeface="Arial" panose="020B0604020202020204" pitchFamily="34" charset="0"/>
                <a:ea typeface="Inter" panose="020B0502030000000004" pitchFamily="34" charset="0"/>
                <a:cs typeface="Arial" panose="020B0604020202020204" pitchFamily="34" charset="0"/>
              </a:rPr>
              <a:t>linkedin.com/company/</a:t>
            </a:r>
            <a:r>
              <a:rPr lang="sl-SI" sz="1300" spc="0" dirty="0">
                <a:latin typeface="Arial" panose="020B0604020202020204" pitchFamily="34" charset="0"/>
                <a:ea typeface="Inter" panose="020B0502030000000004" pitchFamily="34" charset="0"/>
                <a:cs typeface="Arial" panose="020B0604020202020204" pitchFamily="34" charset="0"/>
              </a:rPr>
              <a:t>eu</a:t>
            </a:r>
            <a:r>
              <a:rPr lang="en-GB" sz="1300" spc="0" dirty="0">
                <a:latin typeface="Arial" panose="020B0604020202020204" pitchFamily="34" charset="0"/>
                <a:ea typeface="Inter" panose="020B0502030000000004" pitchFamily="34" charset="0"/>
                <a:cs typeface="Arial" panose="020B0604020202020204" pitchFamily="34" charset="0"/>
              </a:rPr>
              <a:t>-</a:t>
            </a:r>
            <a:r>
              <a:rPr lang="sl-SI" sz="1300" spc="0" dirty="0">
                <a:latin typeface="Arial" panose="020B0604020202020204" pitchFamily="34" charset="0"/>
                <a:ea typeface="Inter" panose="020B0502030000000004" pitchFamily="34" charset="0"/>
                <a:cs typeface="Arial" panose="020B0604020202020204" pitchFamily="34" charset="0"/>
              </a:rPr>
              <a:t>acer</a:t>
            </a:r>
            <a:endParaRPr lang="en-GB" sz="1300" spc="0" dirty="0">
              <a:latin typeface="Arial" panose="020B0604020202020204" pitchFamily="34" charset="0"/>
              <a:ea typeface="Inter" panose="020B05020300000000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3B1C5CD0-60DE-4903-A668-5BDD545C7A18}"/>
              </a:ext>
            </a:extLst>
          </p:cNvPr>
          <p:cNvGrpSpPr/>
          <p:nvPr userDrawn="1"/>
        </p:nvGrpSpPr>
        <p:grpSpPr>
          <a:xfrm>
            <a:off x="5993437" y="5800726"/>
            <a:ext cx="2563387" cy="529025"/>
            <a:chOff x="6806479" y="5800726"/>
            <a:chExt cx="2563387" cy="529025"/>
          </a:xfrm>
        </p:grpSpPr>
        <p:sp>
          <p:nvSpPr>
            <p:cNvPr id="11" name="Title 1">
              <a:extLst>
                <a:ext uri="{FF2B5EF4-FFF2-40B4-BE49-F238E27FC236}">
                  <a16:creationId xmlns:a16="http://schemas.microsoft.com/office/drawing/2014/main" id="{AB1F54ED-67EF-C16A-BE17-DB8FC07C4E5B}"/>
                </a:ext>
              </a:extLst>
            </p:cNvPr>
            <p:cNvSpPr txBox="1">
              <a:spLocks/>
            </p:cNvSpPr>
            <p:nvPr userDrawn="1"/>
          </p:nvSpPr>
          <p:spPr>
            <a:xfrm>
              <a:off x="7062279" y="5800726"/>
              <a:ext cx="2307587" cy="522056"/>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500" b="0" i="0" kern="1200" spc="-150">
                  <a:solidFill>
                    <a:schemeClr val="tx1"/>
                  </a:solidFill>
                  <a:latin typeface="Inter" panose="020B0502030000000004" pitchFamily="34" charset="0"/>
                  <a:ea typeface="Inter" panose="020B0502030000000004" pitchFamily="34" charset="0"/>
                  <a:cs typeface="Inter" panose="020B0502030000000004" pitchFamily="34" charset="0"/>
                </a:defRPr>
              </a:lvl1pPr>
            </a:lstStyle>
            <a:p>
              <a:pPr>
                <a:lnSpc>
                  <a:spcPts val="1800"/>
                </a:lnSpc>
              </a:pPr>
              <a:r>
                <a:rPr lang="en-GB" sz="1300" u="none" spc="0" dirty="0" err="1">
                  <a:latin typeface="Arial" panose="020B0604020202020204" pitchFamily="34" charset="0"/>
                  <a:ea typeface="Inter" panose="020B0502030000000004" pitchFamily="34" charset="0"/>
                  <a:cs typeface="Arial" panose="020B0604020202020204" pitchFamily="34" charset="0"/>
                </a:rPr>
                <a:t>info@acer.europa.eu</a:t>
              </a:r>
              <a:endParaRPr lang="en-GB" sz="1300" u="none" spc="0" dirty="0">
                <a:latin typeface="Arial" panose="020B0604020202020204" pitchFamily="34" charset="0"/>
                <a:ea typeface="Inter" panose="020B0502030000000004" pitchFamily="34" charset="0"/>
                <a:cs typeface="Arial" panose="020B0604020202020204" pitchFamily="34" charset="0"/>
              </a:endParaRPr>
            </a:p>
            <a:p>
              <a:pPr>
                <a:lnSpc>
                  <a:spcPts val="1800"/>
                </a:lnSpc>
              </a:pPr>
              <a:r>
                <a:rPr lang="en-GB" sz="1300" spc="0" dirty="0">
                  <a:latin typeface="Arial" panose="020B0604020202020204" pitchFamily="34" charset="0"/>
                  <a:ea typeface="Inter" panose="020B0502030000000004" pitchFamily="34" charset="0"/>
                  <a:cs typeface="Arial" panose="020B0604020202020204" pitchFamily="34" charset="0"/>
                </a:rPr>
                <a:t>acer.europa.eu</a:t>
              </a:r>
              <a:endParaRPr lang="en-SI" sz="1300" spc="0" dirty="0">
                <a:latin typeface="Arial" panose="020B0604020202020204" pitchFamily="34" charset="0"/>
                <a:ea typeface="Inter" panose="020B05020300000000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A8816656-D67F-45E6-4ED8-BB5CA6701B34}"/>
                </a:ext>
              </a:extLst>
            </p:cNvPr>
            <p:cNvPicPr>
              <a:picLocks noChangeAspect="1"/>
            </p:cNvPicPr>
            <p:nvPr userDrawn="1"/>
          </p:nvPicPr>
          <p:blipFill>
            <a:blip r:embed="rId3"/>
            <a:stretch>
              <a:fillRect/>
            </a:stretch>
          </p:blipFill>
          <p:spPr>
            <a:xfrm>
              <a:off x="6808398" y="5925525"/>
              <a:ext cx="180000" cy="180000"/>
            </a:xfrm>
            <a:prstGeom prst="rect">
              <a:avLst/>
            </a:prstGeom>
          </p:spPr>
        </p:pic>
        <p:pic>
          <p:nvPicPr>
            <p:cNvPr id="13" name="Picture 12">
              <a:extLst>
                <a:ext uri="{FF2B5EF4-FFF2-40B4-BE49-F238E27FC236}">
                  <a16:creationId xmlns:a16="http://schemas.microsoft.com/office/drawing/2014/main" id="{BD1B88CA-E5E0-282A-8F07-9F75DEAC527D}"/>
                </a:ext>
              </a:extLst>
            </p:cNvPr>
            <p:cNvPicPr>
              <a:picLocks noChangeAspect="1"/>
            </p:cNvPicPr>
            <p:nvPr userDrawn="1"/>
          </p:nvPicPr>
          <p:blipFill>
            <a:blip r:embed="rId4"/>
            <a:stretch>
              <a:fillRect/>
            </a:stretch>
          </p:blipFill>
          <p:spPr>
            <a:xfrm>
              <a:off x="6806479" y="6149751"/>
              <a:ext cx="180000" cy="180000"/>
            </a:xfrm>
            <a:prstGeom prst="rect">
              <a:avLst/>
            </a:prstGeom>
          </p:spPr>
        </p:pic>
      </p:grpSp>
      <p:sp>
        <p:nvSpPr>
          <p:cNvPr id="18" name="Rectangle 17">
            <a:hlinkClick r:id="rId5"/>
            <a:extLst>
              <a:ext uri="{FF2B5EF4-FFF2-40B4-BE49-F238E27FC236}">
                <a16:creationId xmlns:a16="http://schemas.microsoft.com/office/drawing/2014/main" id="{828AE29B-B177-153A-29B9-33BF40CB0789}"/>
              </a:ext>
            </a:extLst>
          </p:cNvPr>
          <p:cNvSpPr/>
          <p:nvPr userDrawn="1"/>
        </p:nvSpPr>
        <p:spPr>
          <a:xfrm>
            <a:off x="5959475" y="5925525"/>
            <a:ext cx="1892299"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a:hlinkClick r:id="rId6"/>
            <a:extLst>
              <a:ext uri="{FF2B5EF4-FFF2-40B4-BE49-F238E27FC236}">
                <a16:creationId xmlns:a16="http://schemas.microsoft.com/office/drawing/2014/main" id="{19F1626E-8FCA-4B04-ABBA-5FFDEF995347}"/>
              </a:ext>
            </a:extLst>
          </p:cNvPr>
          <p:cNvSpPr/>
          <p:nvPr userDrawn="1"/>
        </p:nvSpPr>
        <p:spPr>
          <a:xfrm>
            <a:off x="5998440" y="6157110"/>
            <a:ext cx="1383436"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19" descr="Icon&#10;&#10;Description automatically generated">
            <a:extLst>
              <a:ext uri="{FF2B5EF4-FFF2-40B4-BE49-F238E27FC236}">
                <a16:creationId xmlns:a16="http://schemas.microsoft.com/office/drawing/2014/main" id="{0F80A4FF-6690-55FF-FD64-A1AA0FF817AC}"/>
              </a:ext>
            </a:extLst>
          </p:cNvPr>
          <p:cNvPicPr>
            <a:picLocks noChangeAspect="1"/>
          </p:cNvPicPr>
          <p:nvPr userDrawn="1"/>
        </p:nvPicPr>
        <p:blipFill rotWithShape="1">
          <a:blip r:embed="rId7"/>
          <a:srcRect r="12743"/>
          <a:stretch/>
        </p:blipFill>
        <p:spPr>
          <a:xfrm>
            <a:off x="8781798" y="6144981"/>
            <a:ext cx="181555" cy="175836"/>
          </a:xfrm>
          <a:prstGeom prst="rect">
            <a:avLst/>
          </a:prstGeom>
        </p:spPr>
      </p:pic>
      <p:sp>
        <p:nvSpPr>
          <p:cNvPr id="24" name="Rectangle 23">
            <a:hlinkClick r:id="rId8"/>
            <a:extLst>
              <a:ext uri="{FF2B5EF4-FFF2-40B4-BE49-F238E27FC236}">
                <a16:creationId xmlns:a16="http://schemas.microsoft.com/office/drawing/2014/main" id="{F41C04BB-ADE7-5B91-5B50-E540BB16B5B7}"/>
              </a:ext>
            </a:extLst>
          </p:cNvPr>
          <p:cNvSpPr/>
          <p:nvPr userDrawn="1"/>
        </p:nvSpPr>
        <p:spPr>
          <a:xfrm>
            <a:off x="8781798" y="6137051"/>
            <a:ext cx="2502151"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7" name="Picture 26" descr="A blue butterfly on a black background&#10;&#10;AI-generated content may be incorrect.">
            <a:extLst>
              <a:ext uri="{FF2B5EF4-FFF2-40B4-BE49-F238E27FC236}">
                <a16:creationId xmlns:a16="http://schemas.microsoft.com/office/drawing/2014/main" id="{A5B5C33B-67F2-70B9-9D7D-A1E84BF037B1}"/>
              </a:ext>
            </a:extLst>
          </p:cNvPr>
          <p:cNvPicPr>
            <a:picLocks noChangeAspect="1"/>
          </p:cNvPicPr>
          <p:nvPr userDrawn="1"/>
        </p:nvPicPr>
        <p:blipFill>
          <a:blip r:embed="rId9"/>
          <a:srcRect l="16150" t="16771" r="15125" b="16972"/>
          <a:stretch>
            <a:fillRect/>
          </a:stretch>
        </p:blipFill>
        <p:spPr>
          <a:xfrm>
            <a:off x="8764587" y="5901044"/>
            <a:ext cx="211137" cy="203554"/>
          </a:xfrm>
          <a:prstGeom prst="rect">
            <a:avLst/>
          </a:prstGeom>
        </p:spPr>
      </p:pic>
    </p:spTree>
    <p:extLst>
      <p:ext uri="{BB962C8B-B14F-4D97-AF65-F5344CB8AC3E}">
        <p14:creationId xmlns:p14="http://schemas.microsoft.com/office/powerpoint/2010/main" val="2273110671"/>
      </p:ext>
    </p:extLst>
  </p:cSld>
  <p:clrMapOvr>
    <a:masterClrMapping/>
  </p:clrMapOvr>
  <p:hf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End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EC7484-A3E3-C74A-BC15-3E18069ACD90}"/>
              </a:ext>
            </a:extLst>
          </p:cNvPr>
          <p:cNvSpPr/>
          <p:nvPr userDrawn="1"/>
        </p:nvSpPr>
        <p:spPr>
          <a:xfrm>
            <a:off x="-9524" y="0"/>
            <a:ext cx="12201524" cy="5362575"/>
          </a:xfrm>
          <a:prstGeom prst="rect">
            <a:avLst/>
          </a:prstGeom>
          <a:solidFill>
            <a:srgbClr val="3678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dirty="0">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48F1D9E9-0C93-624B-9861-30471BCD6B8F}"/>
              </a:ext>
            </a:extLst>
          </p:cNvPr>
          <p:cNvSpPr/>
          <p:nvPr userDrawn="1"/>
        </p:nvSpPr>
        <p:spPr>
          <a:xfrm>
            <a:off x="-9524" y="4698000"/>
            <a:ext cx="12200400" cy="21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dirty="0">
              <a:latin typeface="Arial" panose="020B0604020202020204" pitchFamily="34" charset="0"/>
              <a:cs typeface="Arial" panose="020B0604020202020204" pitchFamily="34" charset="0"/>
            </a:endParaRPr>
          </a:p>
        </p:txBody>
      </p:sp>
      <p:pic>
        <p:nvPicPr>
          <p:cNvPr id="10" name="Picture 9" descr="A picture containing graphical user interface&#10;&#10;Description automatically generated">
            <a:extLst>
              <a:ext uri="{FF2B5EF4-FFF2-40B4-BE49-F238E27FC236}">
                <a16:creationId xmlns:a16="http://schemas.microsoft.com/office/drawing/2014/main" id="{EA9C4BA8-0AF4-D648-AE98-33A2D2A473CF}"/>
              </a:ext>
            </a:extLst>
          </p:cNvPr>
          <p:cNvPicPr>
            <a:picLocks noChangeAspect="1"/>
          </p:cNvPicPr>
          <p:nvPr userDrawn="1"/>
        </p:nvPicPr>
        <p:blipFill>
          <a:blip r:embed="rId2"/>
          <a:stretch>
            <a:fillRect/>
          </a:stretch>
        </p:blipFill>
        <p:spPr>
          <a:xfrm>
            <a:off x="0" y="4698000"/>
            <a:ext cx="4411916" cy="2160000"/>
          </a:xfrm>
          <a:prstGeom prst="rect">
            <a:avLst/>
          </a:prstGeom>
        </p:spPr>
      </p:pic>
      <p:sp>
        <p:nvSpPr>
          <p:cNvPr id="15" name="Title 1">
            <a:extLst>
              <a:ext uri="{FF2B5EF4-FFF2-40B4-BE49-F238E27FC236}">
                <a16:creationId xmlns:a16="http://schemas.microsoft.com/office/drawing/2014/main" id="{31CC2A2B-06F1-9C48-A629-7933E41A0098}"/>
              </a:ext>
            </a:extLst>
          </p:cNvPr>
          <p:cNvSpPr txBox="1">
            <a:spLocks/>
          </p:cNvSpPr>
          <p:nvPr userDrawn="1"/>
        </p:nvSpPr>
        <p:spPr>
          <a:xfrm>
            <a:off x="9019848" y="5800726"/>
            <a:ext cx="2747156" cy="522056"/>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500" b="0" i="0" kern="1200" spc="-150">
                <a:solidFill>
                  <a:schemeClr val="tx1"/>
                </a:solidFill>
                <a:latin typeface="Inter" panose="020B0502030000000004" pitchFamily="34" charset="0"/>
                <a:ea typeface="Inter" panose="020B0502030000000004" pitchFamily="34" charset="0"/>
                <a:cs typeface="Inter" panose="020B0502030000000004" pitchFamily="34" charset="0"/>
              </a:defRPr>
            </a:lvl1pPr>
          </a:lstStyle>
          <a:p>
            <a:pPr>
              <a:lnSpc>
                <a:spcPts val="1800"/>
              </a:lnSpc>
            </a:pPr>
            <a:r>
              <a:rPr lang="en-GB" sz="1300" spc="0" dirty="0">
                <a:latin typeface="Arial" panose="020B0604020202020204" pitchFamily="34" charset="0"/>
                <a:ea typeface="Inter" panose="020B0502030000000004" pitchFamily="34" charset="0"/>
                <a:cs typeface="Arial" panose="020B0604020202020204" pitchFamily="34" charset="0"/>
              </a:rPr>
              <a:t>@eu-acer.bsky.social‬</a:t>
            </a:r>
          </a:p>
          <a:p>
            <a:pPr>
              <a:lnSpc>
                <a:spcPts val="1800"/>
              </a:lnSpc>
            </a:pPr>
            <a:r>
              <a:rPr lang="en-GB" sz="1300" spc="0" dirty="0">
                <a:latin typeface="Arial" panose="020B0604020202020204" pitchFamily="34" charset="0"/>
                <a:ea typeface="Inter" panose="020B0502030000000004" pitchFamily="34" charset="0"/>
                <a:cs typeface="Arial" panose="020B0604020202020204" pitchFamily="34" charset="0"/>
              </a:rPr>
              <a:t>linkedin.com/company/</a:t>
            </a:r>
            <a:r>
              <a:rPr lang="sl-SI" sz="1300" spc="0" dirty="0">
                <a:latin typeface="Arial" panose="020B0604020202020204" pitchFamily="34" charset="0"/>
                <a:ea typeface="Inter" panose="020B0502030000000004" pitchFamily="34" charset="0"/>
                <a:cs typeface="Arial" panose="020B0604020202020204" pitchFamily="34" charset="0"/>
              </a:rPr>
              <a:t>eu</a:t>
            </a:r>
            <a:r>
              <a:rPr lang="en-GB" sz="1300" spc="0" dirty="0">
                <a:latin typeface="Arial" panose="020B0604020202020204" pitchFamily="34" charset="0"/>
                <a:ea typeface="Inter" panose="020B0502030000000004" pitchFamily="34" charset="0"/>
                <a:cs typeface="Arial" panose="020B0604020202020204" pitchFamily="34" charset="0"/>
              </a:rPr>
              <a:t>-</a:t>
            </a:r>
            <a:r>
              <a:rPr lang="sl-SI" sz="1300" spc="0" dirty="0">
                <a:latin typeface="Arial" panose="020B0604020202020204" pitchFamily="34" charset="0"/>
                <a:ea typeface="Inter" panose="020B0502030000000004" pitchFamily="34" charset="0"/>
                <a:cs typeface="Arial" panose="020B0604020202020204" pitchFamily="34" charset="0"/>
              </a:rPr>
              <a:t>acer</a:t>
            </a:r>
            <a:endParaRPr lang="en-GB" sz="1300" spc="0" dirty="0">
              <a:latin typeface="Arial" panose="020B0604020202020204" pitchFamily="34" charset="0"/>
              <a:ea typeface="Inter" panose="020B05020300000000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7B12CBEB-0DAC-8F4B-9A0A-2BFD123ED617}"/>
              </a:ext>
            </a:extLst>
          </p:cNvPr>
          <p:cNvCxnSpPr/>
          <p:nvPr userDrawn="1"/>
        </p:nvCxnSpPr>
        <p:spPr>
          <a:xfrm>
            <a:off x="4411916" y="5219700"/>
            <a:ext cx="0" cy="11030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A8885DA4-0882-6640-9254-F39276BB7056}"/>
              </a:ext>
            </a:extLst>
          </p:cNvPr>
          <p:cNvGrpSpPr/>
          <p:nvPr userDrawn="1"/>
        </p:nvGrpSpPr>
        <p:grpSpPr>
          <a:xfrm>
            <a:off x="5993437" y="5800726"/>
            <a:ext cx="2563387" cy="529025"/>
            <a:chOff x="6806479" y="5800726"/>
            <a:chExt cx="2563387" cy="529025"/>
          </a:xfrm>
        </p:grpSpPr>
        <p:sp>
          <p:nvSpPr>
            <p:cNvPr id="14" name="Title 1">
              <a:extLst>
                <a:ext uri="{FF2B5EF4-FFF2-40B4-BE49-F238E27FC236}">
                  <a16:creationId xmlns:a16="http://schemas.microsoft.com/office/drawing/2014/main" id="{001696BD-2EC4-194B-A7B8-62A129E01F63}"/>
                </a:ext>
              </a:extLst>
            </p:cNvPr>
            <p:cNvSpPr txBox="1">
              <a:spLocks/>
            </p:cNvSpPr>
            <p:nvPr userDrawn="1"/>
          </p:nvSpPr>
          <p:spPr>
            <a:xfrm>
              <a:off x="7062279" y="5800726"/>
              <a:ext cx="2307587" cy="522056"/>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500" b="0" i="0" kern="1200" spc="-150">
                  <a:solidFill>
                    <a:schemeClr val="tx1"/>
                  </a:solidFill>
                  <a:latin typeface="Inter" panose="020B0502030000000004" pitchFamily="34" charset="0"/>
                  <a:ea typeface="Inter" panose="020B0502030000000004" pitchFamily="34" charset="0"/>
                  <a:cs typeface="Inter" panose="020B0502030000000004" pitchFamily="34" charset="0"/>
                </a:defRPr>
              </a:lvl1pPr>
            </a:lstStyle>
            <a:p>
              <a:pPr>
                <a:lnSpc>
                  <a:spcPts val="1800"/>
                </a:lnSpc>
              </a:pPr>
              <a:r>
                <a:rPr lang="en-GB" sz="1300" u="none" spc="0" dirty="0" err="1">
                  <a:latin typeface="Arial" panose="020B0604020202020204" pitchFamily="34" charset="0"/>
                  <a:ea typeface="Inter" panose="020B0502030000000004" pitchFamily="34" charset="0"/>
                  <a:cs typeface="Arial" panose="020B0604020202020204" pitchFamily="34" charset="0"/>
                </a:rPr>
                <a:t>info@acer.europa.eu</a:t>
              </a:r>
              <a:endParaRPr lang="en-GB" sz="1300" u="none" spc="0" dirty="0">
                <a:latin typeface="Arial" panose="020B0604020202020204" pitchFamily="34" charset="0"/>
                <a:ea typeface="Inter" panose="020B0502030000000004" pitchFamily="34" charset="0"/>
                <a:cs typeface="Arial" panose="020B0604020202020204" pitchFamily="34" charset="0"/>
              </a:endParaRPr>
            </a:p>
            <a:p>
              <a:pPr>
                <a:lnSpc>
                  <a:spcPts val="1800"/>
                </a:lnSpc>
              </a:pPr>
              <a:r>
                <a:rPr lang="en-GB" sz="1300" spc="0" dirty="0">
                  <a:latin typeface="Arial" panose="020B0604020202020204" pitchFamily="34" charset="0"/>
                  <a:ea typeface="Inter" panose="020B0502030000000004" pitchFamily="34" charset="0"/>
                  <a:cs typeface="Arial" panose="020B0604020202020204" pitchFamily="34" charset="0"/>
                </a:rPr>
                <a:t>acer.europa.eu</a:t>
              </a:r>
              <a:endParaRPr lang="en-SI" sz="1300" spc="0" dirty="0">
                <a:latin typeface="Arial" panose="020B0604020202020204" pitchFamily="34" charset="0"/>
                <a:ea typeface="Inter" panose="020B05020300000000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86AEEF0F-3AEB-C345-8CAB-7C7FCCF315B8}"/>
                </a:ext>
              </a:extLst>
            </p:cNvPr>
            <p:cNvPicPr>
              <a:picLocks noChangeAspect="1"/>
            </p:cNvPicPr>
            <p:nvPr userDrawn="1"/>
          </p:nvPicPr>
          <p:blipFill>
            <a:blip r:embed="rId3"/>
            <a:stretch>
              <a:fillRect/>
            </a:stretch>
          </p:blipFill>
          <p:spPr>
            <a:xfrm>
              <a:off x="6808398" y="5925525"/>
              <a:ext cx="180000" cy="180000"/>
            </a:xfrm>
            <a:prstGeom prst="rect">
              <a:avLst/>
            </a:prstGeom>
          </p:spPr>
        </p:pic>
        <p:pic>
          <p:nvPicPr>
            <p:cNvPr id="23" name="Picture 22">
              <a:extLst>
                <a:ext uri="{FF2B5EF4-FFF2-40B4-BE49-F238E27FC236}">
                  <a16:creationId xmlns:a16="http://schemas.microsoft.com/office/drawing/2014/main" id="{DCA2645C-0119-3745-BB46-C257A4A0C892}"/>
                </a:ext>
              </a:extLst>
            </p:cNvPr>
            <p:cNvPicPr>
              <a:picLocks noChangeAspect="1"/>
            </p:cNvPicPr>
            <p:nvPr userDrawn="1"/>
          </p:nvPicPr>
          <p:blipFill>
            <a:blip r:embed="rId4"/>
            <a:stretch>
              <a:fillRect/>
            </a:stretch>
          </p:blipFill>
          <p:spPr>
            <a:xfrm>
              <a:off x="6806479" y="6149751"/>
              <a:ext cx="180000" cy="180000"/>
            </a:xfrm>
            <a:prstGeom prst="rect">
              <a:avLst/>
            </a:prstGeom>
          </p:spPr>
        </p:pic>
      </p:grpSp>
      <p:sp>
        <p:nvSpPr>
          <p:cNvPr id="37" name="Rectangle 36">
            <a:hlinkClick r:id="rId5"/>
            <a:extLst>
              <a:ext uri="{FF2B5EF4-FFF2-40B4-BE49-F238E27FC236}">
                <a16:creationId xmlns:a16="http://schemas.microsoft.com/office/drawing/2014/main" id="{92BB9A27-A91C-D47A-4547-95F98099B144}"/>
              </a:ext>
            </a:extLst>
          </p:cNvPr>
          <p:cNvSpPr/>
          <p:nvPr userDrawn="1"/>
        </p:nvSpPr>
        <p:spPr>
          <a:xfrm>
            <a:off x="5959475" y="5925525"/>
            <a:ext cx="1892299"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hlinkClick r:id="rId6"/>
            <a:extLst>
              <a:ext uri="{FF2B5EF4-FFF2-40B4-BE49-F238E27FC236}">
                <a16:creationId xmlns:a16="http://schemas.microsoft.com/office/drawing/2014/main" id="{5B81A450-0531-5133-21AD-57109FEE8FAF}"/>
              </a:ext>
            </a:extLst>
          </p:cNvPr>
          <p:cNvSpPr/>
          <p:nvPr userDrawn="1"/>
        </p:nvSpPr>
        <p:spPr>
          <a:xfrm>
            <a:off x="5998440" y="6157110"/>
            <a:ext cx="1383436"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1" name="Picture 40" descr="Icon&#10;&#10;Description automatically generated">
            <a:extLst>
              <a:ext uri="{FF2B5EF4-FFF2-40B4-BE49-F238E27FC236}">
                <a16:creationId xmlns:a16="http://schemas.microsoft.com/office/drawing/2014/main" id="{62395AA7-39B4-610C-D531-619C75175BC3}"/>
              </a:ext>
            </a:extLst>
          </p:cNvPr>
          <p:cNvPicPr>
            <a:picLocks noChangeAspect="1"/>
          </p:cNvPicPr>
          <p:nvPr userDrawn="1"/>
        </p:nvPicPr>
        <p:blipFill rotWithShape="1">
          <a:blip r:embed="rId7"/>
          <a:srcRect r="12743"/>
          <a:stretch/>
        </p:blipFill>
        <p:spPr>
          <a:xfrm>
            <a:off x="8781798" y="6144981"/>
            <a:ext cx="181555" cy="175836"/>
          </a:xfrm>
          <a:prstGeom prst="rect">
            <a:avLst/>
          </a:prstGeom>
        </p:spPr>
      </p:pic>
      <p:sp>
        <p:nvSpPr>
          <p:cNvPr id="43" name="Rectangle 42">
            <a:hlinkClick r:id="rId8"/>
            <a:extLst>
              <a:ext uri="{FF2B5EF4-FFF2-40B4-BE49-F238E27FC236}">
                <a16:creationId xmlns:a16="http://schemas.microsoft.com/office/drawing/2014/main" id="{2E8A56FA-7FF1-5669-1827-A958CE62CD8E}"/>
              </a:ext>
            </a:extLst>
          </p:cNvPr>
          <p:cNvSpPr/>
          <p:nvPr userDrawn="1"/>
        </p:nvSpPr>
        <p:spPr>
          <a:xfrm>
            <a:off x="8781798" y="6137051"/>
            <a:ext cx="2502151"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A blue butterfly on a black background&#10;&#10;AI-generated content may be incorrect.">
            <a:extLst>
              <a:ext uri="{FF2B5EF4-FFF2-40B4-BE49-F238E27FC236}">
                <a16:creationId xmlns:a16="http://schemas.microsoft.com/office/drawing/2014/main" id="{14C0BA5E-89A4-028D-380F-76241E0AE4A2}"/>
              </a:ext>
            </a:extLst>
          </p:cNvPr>
          <p:cNvPicPr>
            <a:picLocks noChangeAspect="1"/>
          </p:cNvPicPr>
          <p:nvPr userDrawn="1"/>
        </p:nvPicPr>
        <p:blipFill>
          <a:blip r:embed="rId9"/>
          <a:srcRect l="16150" t="16771" r="15125" b="16972"/>
          <a:stretch>
            <a:fillRect/>
          </a:stretch>
        </p:blipFill>
        <p:spPr>
          <a:xfrm>
            <a:off x="8764587" y="5901044"/>
            <a:ext cx="211137" cy="203554"/>
          </a:xfrm>
          <a:prstGeom prst="rect">
            <a:avLst/>
          </a:prstGeom>
        </p:spPr>
      </p:pic>
      <p:sp>
        <p:nvSpPr>
          <p:cNvPr id="2" name="Rectangle 1">
            <a:hlinkClick r:id="rId8"/>
            <a:extLst>
              <a:ext uri="{FF2B5EF4-FFF2-40B4-BE49-F238E27FC236}">
                <a16:creationId xmlns:a16="http://schemas.microsoft.com/office/drawing/2014/main" id="{707F8A41-2F43-4452-3231-EF3DC6170271}"/>
              </a:ext>
            </a:extLst>
          </p:cNvPr>
          <p:cNvSpPr/>
          <p:nvPr userDrawn="1"/>
        </p:nvSpPr>
        <p:spPr>
          <a:xfrm>
            <a:off x="8794874" y="6143846"/>
            <a:ext cx="2502151"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1554870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7A1C639-99B2-4A4E-A848-FCDF8B8CE19B}"/>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694D6CEC-7C5A-3644-8542-9DB48BE16B98}"/>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tx1"/>
                </a:solidFill>
              </a:defRPr>
            </a:lvl1pPr>
          </a:lstStyle>
          <a:p>
            <a:r>
              <a:rPr lang="en-SI" dirty="0"/>
              <a:t>Title of the presentation</a:t>
            </a:r>
            <a:endParaRPr lang="en-US" dirty="0"/>
          </a:p>
        </p:txBody>
      </p:sp>
      <p:sp>
        <p:nvSpPr>
          <p:cNvPr id="14" name="Subtitle 2">
            <a:extLst>
              <a:ext uri="{FF2B5EF4-FFF2-40B4-BE49-F238E27FC236}">
                <a16:creationId xmlns:a16="http://schemas.microsoft.com/office/drawing/2014/main" id="{ED035378-5C01-FC45-A1F5-C4ADE23D9232}"/>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i="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pic>
        <p:nvPicPr>
          <p:cNvPr id="7" name="Picture 6" descr="A picture containing graphical user interface&#10;&#10;Description automatically generated">
            <a:extLst>
              <a:ext uri="{FF2B5EF4-FFF2-40B4-BE49-F238E27FC236}">
                <a16:creationId xmlns:a16="http://schemas.microsoft.com/office/drawing/2014/main" id="{94A4C6FB-EF59-2346-BFA1-FB3C5245B187}"/>
              </a:ext>
            </a:extLst>
          </p:cNvPr>
          <p:cNvPicPr>
            <a:picLocks noChangeAspect="1"/>
          </p:cNvPicPr>
          <p:nvPr userDrawn="1"/>
        </p:nvPicPr>
        <p:blipFill>
          <a:blip r:embed="rId2"/>
          <a:stretch>
            <a:fillRect/>
          </a:stretch>
        </p:blipFill>
        <p:spPr>
          <a:xfrm>
            <a:off x="0" y="177106"/>
            <a:ext cx="4411916" cy="2160000"/>
          </a:xfrm>
          <a:prstGeom prst="rect">
            <a:avLst/>
          </a:prstGeom>
        </p:spPr>
      </p:pic>
    </p:spTree>
    <p:extLst>
      <p:ext uri="{BB962C8B-B14F-4D97-AF65-F5344CB8AC3E}">
        <p14:creationId xmlns:p14="http://schemas.microsoft.com/office/powerpoint/2010/main" val="317613430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le Slide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E58104-D31B-2A46-9D9A-EA9CD0F81CF7}"/>
              </a:ext>
            </a:extLst>
          </p:cNvPr>
          <p:cNvSpPr/>
          <p:nvPr userDrawn="1"/>
        </p:nvSpPr>
        <p:spPr>
          <a:xfrm>
            <a:off x="0" y="0"/>
            <a:ext cx="12192000" cy="6858000"/>
          </a:xfrm>
          <a:prstGeom prst="rect">
            <a:avLst/>
          </a:prstGeom>
          <a:solidFill>
            <a:srgbClr val="3678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9" name="Picture 8">
            <a:extLst>
              <a:ext uri="{FF2B5EF4-FFF2-40B4-BE49-F238E27FC236}">
                <a16:creationId xmlns:a16="http://schemas.microsoft.com/office/drawing/2014/main" id="{3C84888C-D5DC-CE40-B058-C4F8A1386EDB}"/>
              </a:ext>
            </a:extLst>
          </p:cNvPr>
          <p:cNvPicPr>
            <a:picLocks noChangeAspect="1"/>
          </p:cNvPicPr>
          <p:nvPr userDrawn="1"/>
        </p:nvPicPr>
        <p:blipFill>
          <a:blip r:embed="rId2"/>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dirty="0"/>
              <a:t>Title of the presentation</a:t>
            </a:r>
            <a:endParaRPr lang="en-US" dirty="0"/>
          </a:p>
        </p:txBody>
      </p:sp>
      <p:sp>
        <p:nvSpPr>
          <p:cNvPr id="10" name="Subtitle 2">
            <a:extLst>
              <a:ext uri="{FF2B5EF4-FFF2-40B4-BE49-F238E27FC236}">
                <a16:creationId xmlns:a16="http://schemas.microsoft.com/office/drawing/2014/main" id="{8EE8584F-776F-CE43-B82A-08901CB04C7B}"/>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spTree>
    <p:extLst>
      <p:ext uri="{BB962C8B-B14F-4D97-AF65-F5344CB8AC3E}">
        <p14:creationId xmlns:p14="http://schemas.microsoft.com/office/powerpoint/2010/main" val="54560388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Slide Renewable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p:cNvSpPr>
            <a:spLocks noGrp="1"/>
          </p:cNvSpPr>
          <p:nvPr>
            <p:ph type="ctrTitle" hasCustomPrompt="1"/>
          </p:nvPr>
        </p:nvSpPr>
        <p:spPr>
          <a:xfrm>
            <a:off x="5114930" y="729000"/>
            <a:ext cx="6372220" cy="3273362"/>
          </a:xfrm>
        </p:spPr>
        <p:txBody>
          <a:bodyPr anchor="ctr">
            <a:normAutofit/>
          </a:bodyPr>
          <a:lstStyle>
            <a:lvl1pPr algn="l">
              <a:defRPr sz="4500">
                <a:solidFill>
                  <a:schemeClr val="tx1"/>
                </a:solidFill>
              </a:defRPr>
            </a:lvl1pPr>
          </a:lstStyle>
          <a:p>
            <a:r>
              <a:rPr lang="en-SI" dirty="0"/>
              <a:t>Title of the presentation</a:t>
            </a:r>
            <a:endParaRPr lang="en-US" dirty="0"/>
          </a:p>
        </p:txBody>
      </p:sp>
      <p:pic>
        <p:nvPicPr>
          <p:cNvPr id="9" name="Picture 8" descr="A picture containing graphical user interface&#10;&#10;Description automatically generated">
            <a:extLst>
              <a:ext uri="{FF2B5EF4-FFF2-40B4-BE49-F238E27FC236}">
                <a16:creationId xmlns:a16="http://schemas.microsoft.com/office/drawing/2014/main" id="{3C84888C-D5DC-CE40-B058-C4F8A1386EDB}"/>
              </a:ext>
            </a:extLst>
          </p:cNvPr>
          <p:cNvPicPr>
            <a:picLocks noChangeAspect="1"/>
          </p:cNvPicPr>
          <p:nvPr userDrawn="1"/>
        </p:nvPicPr>
        <p:blipFill>
          <a:blip r:embed="rId3"/>
          <a:stretch>
            <a:fillRect/>
          </a:stretch>
        </p:blipFill>
        <p:spPr>
          <a:xfrm>
            <a:off x="0" y="177106"/>
            <a:ext cx="441191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ubtitle 2">
            <a:extLst>
              <a:ext uri="{FF2B5EF4-FFF2-40B4-BE49-F238E27FC236}">
                <a16:creationId xmlns:a16="http://schemas.microsoft.com/office/drawing/2014/main" id="{49C593FC-B38D-F24A-AAA6-81EAFBB41B12}"/>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spTree>
    <p:extLst>
      <p:ext uri="{BB962C8B-B14F-4D97-AF65-F5344CB8AC3E}">
        <p14:creationId xmlns:p14="http://schemas.microsoft.com/office/powerpoint/2010/main" val="26516320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Slide Glob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userDrawn="1"/>
        </p:nvPicPr>
        <p:blipFill>
          <a:blip r:embed="rId2"/>
          <a:srcRect/>
          <a:stretch/>
        </p:blipFill>
        <p:spPr>
          <a:xfrm>
            <a:off x="0" y="0"/>
            <a:ext cx="12192000" cy="6858000"/>
          </a:xfrm>
          <a:prstGeom prst="rect">
            <a:avLst/>
          </a:prstGeom>
        </p:spPr>
      </p:pic>
      <p:pic>
        <p:nvPicPr>
          <p:cNvPr id="9" name="Picture 8" descr="A picture containing graphical user interface&#10;&#10;Description automatically generated">
            <a:extLst>
              <a:ext uri="{FF2B5EF4-FFF2-40B4-BE49-F238E27FC236}">
                <a16:creationId xmlns:a16="http://schemas.microsoft.com/office/drawing/2014/main" id="{3C84888C-D5DC-CE40-B058-C4F8A1386EDB}"/>
              </a:ext>
            </a:extLst>
          </p:cNvPr>
          <p:cNvPicPr>
            <a:picLocks noChangeAspect="1"/>
          </p:cNvPicPr>
          <p:nvPr userDrawn="1"/>
        </p:nvPicPr>
        <p:blipFill>
          <a:blip r:embed="rId3"/>
          <a:stretch>
            <a:fillRect/>
          </a:stretch>
        </p:blipFill>
        <p:spPr>
          <a:xfrm>
            <a:off x="0" y="177106"/>
            <a:ext cx="441191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dirty="0"/>
              <a:t>Title of the presentation</a:t>
            </a:r>
            <a:endParaRPr lang="en-US" dirty="0"/>
          </a:p>
        </p:txBody>
      </p:sp>
      <p:sp>
        <p:nvSpPr>
          <p:cNvPr id="8" name="Subtitle 2">
            <a:extLst>
              <a:ext uri="{FF2B5EF4-FFF2-40B4-BE49-F238E27FC236}">
                <a16:creationId xmlns:a16="http://schemas.microsoft.com/office/drawing/2014/main" id="{DB95523F-D147-4043-8292-0F1CB1A9890A}"/>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spTree>
    <p:extLst>
      <p:ext uri="{BB962C8B-B14F-4D97-AF65-F5344CB8AC3E}">
        <p14:creationId xmlns:p14="http://schemas.microsoft.com/office/powerpoint/2010/main" val="408866497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itle Slide REMI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userDrawn="1"/>
        </p:nvPicPr>
        <p:blipFill>
          <a:blip r:embed="rId2"/>
          <a:src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3C84888C-D5DC-CE40-B058-C4F8A1386EDB}"/>
              </a:ext>
            </a:extLst>
          </p:cNvPr>
          <p:cNvPicPr>
            <a:picLocks noChangeAspect="1"/>
          </p:cNvPicPr>
          <p:nvPr userDrawn="1"/>
        </p:nvPicPr>
        <p:blipFill>
          <a:blip r:embed="rId3"/>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dirty="0"/>
              <a:t>Title of the presentation</a:t>
            </a:r>
            <a:endParaRPr lang="en-US" dirty="0"/>
          </a:p>
        </p:txBody>
      </p:sp>
      <p:sp>
        <p:nvSpPr>
          <p:cNvPr id="7" name="Subtitle 2">
            <a:extLst>
              <a:ext uri="{FF2B5EF4-FFF2-40B4-BE49-F238E27FC236}">
                <a16:creationId xmlns:a16="http://schemas.microsoft.com/office/drawing/2014/main" id="{D60C75DC-8031-B34F-8CD7-0B5EA60E28A1}"/>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spTree>
    <p:extLst>
      <p:ext uri="{BB962C8B-B14F-4D97-AF65-F5344CB8AC3E}">
        <p14:creationId xmlns:p14="http://schemas.microsoft.com/office/powerpoint/2010/main" val="60517856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itle Slide GA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userDrawn="1"/>
        </p:nvPicPr>
        <p:blipFill>
          <a:blip r:embed="rId2"/>
          <a:srcRect/>
          <a:stretch/>
        </p:blipFill>
        <p:spPr>
          <a:xfrm>
            <a:off x="600" y="337"/>
            <a:ext cx="12192000" cy="6858000"/>
          </a:xfrm>
          <a:prstGeom prst="rect">
            <a:avLst/>
          </a:prstGeom>
        </p:spPr>
      </p:pic>
      <p:pic>
        <p:nvPicPr>
          <p:cNvPr id="9" name="Picture 8">
            <a:extLst>
              <a:ext uri="{FF2B5EF4-FFF2-40B4-BE49-F238E27FC236}">
                <a16:creationId xmlns:a16="http://schemas.microsoft.com/office/drawing/2014/main" id="{3C84888C-D5DC-CE40-B058-C4F8A1386EDB}"/>
              </a:ext>
            </a:extLst>
          </p:cNvPr>
          <p:cNvPicPr>
            <a:picLocks noChangeAspect="1"/>
          </p:cNvPicPr>
          <p:nvPr userDrawn="1"/>
        </p:nvPicPr>
        <p:blipFill>
          <a:blip r:embed="rId3"/>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dirty="0"/>
              <a:t>Title of the presentation</a:t>
            </a:r>
            <a:endParaRPr lang="en-US" dirty="0"/>
          </a:p>
        </p:txBody>
      </p:sp>
      <p:sp>
        <p:nvSpPr>
          <p:cNvPr id="7" name="Subtitle 2">
            <a:extLst>
              <a:ext uri="{FF2B5EF4-FFF2-40B4-BE49-F238E27FC236}">
                <a16:creationId xmlns:a16="http://schemas.microsoft.com/office/drawing/2014/main" id="{D60C75DC-8031-B34F-8CD7-0B5EA60E28A1}"/>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Subtitle of the presentation</a:t>
            </a:r>
          </a:p>
          <a:p>
            <a:r>
              <a:rPr lang="en-GB" dirty="0"/>
              <a:t>Speaker Name</a:t>
            </a:r>
          </a:p>
          <a:p>
            <a:r>
              <a:rPr lang="en-GB" dirty="0"/>
              <a:t>Date and Location</a:t>
            </a:r>
            <a:endParaRPr lang="en-US" dirty="0"/>
          </a:p>
        </p:txBody>
      </p:sp>
    </p:spTree>
    <p:extLst>
      <p:ext uri="{BB962C8B-B14F-4D97-AF65-F5344CB8AC3E}">
        <p14:creationId xmlns:p14="http://schemas.microsoft.com/office/powerpoint/2010/main" val="42304225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ACER is hiring">
    <p:spTree>
      <p:nvGrpSpPr>
        <p:cNvPr id="1" name=""/>
        <p:cNvGrpSpPr/>
        <p:nvPr/>
      </p:nvGrpSpPr>
      <p:grpSpPr>
        <a:xfrm>
          <a:off x="0" y="0"/>
          <a:ext cx="0" cy="0"/>
          <a:chOff x="0" y="0"/>
          <a:chExt cx="0" cy="0"/>
        </a:xfrm>
      </p:grpSpPr>
      <p:pic>
        <p:nvPicPr>
          <p:cNvPr id="4" name="Picture 3" descr="Hanging incandescent light bulbs">
            <a:extLst>
              <a:ext uri="{FF2B5EF4-FFF2-40B4-BE49-F238E27FC236}">
                <a16:creationId xmlns:a16="http://schemas.microsoft.com/office/drawing/2014/main" id="{093FBE6D-A720-EEBE-4C83-AC4788FD227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475" y="-38100"/>
            <a:ext cx="12195475" cy="6894773"/>
          </a:xfrm>
          <a:prstGeom prst="rect">
            <a:avLst/>
          </a:prstGeom>
        </p:spPr>
      </p:pic>
      <p:pic>
        <p:nvPicPr>
          <p:cNvPr id="5" name="Picture 4">
            <a:extLst>
              <a:ext uri="{FF2B5EF4-FFF2-40B4-BE49-F238E27FC236}">
                <a16:creationId xmlns:a16="http://schemas.microsoft.com/office/drawing/2014/main" id="{9855E2EA-4DB7-CBD4-8B14-18D085E8FCFE}"/>
              </a:ext>
            </a:extLst>
          </p:cNvPr>
          <p:cNvPicPr>
            <a:picLocks noChangeAspect="1"/>
          </p:cNvPicPr>
          <p:nvPr userDrawn="1"/>
        </p:nvPicPr>
        <p:blipFill>
          <a:blip r:embed="rId3"/>
          <a:srcRect/>
          <a:stretch/>
        </p:blipFill>
        <p:spPr>
          <a:xfrm>
            <a:off x="2345" y="177106"/>
            <a:ext cx="3502851" cy="1716762"/>
          </a:xfrm>
          <a:prstGeom prst="rect">
            <a:avLst/>
          </a:prstGeom>
        </p:spPr>
      </p:pic>
      <p:sp>
        <p:nvSpPr>
          <p:cNvPr id="6" name="Title 1">
            <a:extLst>
              <a:ext uri="{FF2B5EF4-FFF2-40B4-BE49-F238E27FC236}">
                <a16:creationId xmlns:a16="http://schemas.microsoft.com/office/drawing/2014/main" id="{07F16635-F23B-FA2F-C2D6-755A5A123D2B}"/>
              </a:ext>
            </a:extLst>
          </p:cNvPr>
          <p:cNvSpPr>
            <a:spLocks noGrp="1"/>
          </p:cNvSpPr>
          <p:nvPr>
            <p:ph type="ctrTitle"/>
          </p:nvPr>
        </p:nvSpPr>
        <p:spPr>
          <a:xfrm>
            <a:off x="444500" y="3360427"/>
            <a:ext cx="8940800" cy="2001743"/>
          </a:xfrm>
        </p:spPr>
        <p:txBody>
          <a:bodyPr>
            <a:noAutofit/>
          </a:bodyPr>
          <a:lstStyle>
            <a:lvl1pPr algn="l">
              <a:defRPr>
                <a:solidFill>
                  <a:schemeClr val="bg1"/>
                </a:solidFill>
              </a:defRPr>
            </a:lvl1pPr>
          </a:lstStyle>
          <a:p>
            <a:r>
              <a:rPr lang="en-GB" sz="4400"/>
              <a:t>Click to edit Master title style</a:t>
            </a:r>
            <a:endParaRPr lang="en-GB" sz="2500" dirty="0">
              <a:latin typeface="Inter Medium" panose="02000503000000020004" pitchFamily="2" charset="0"/>
              <a:ea typeface="Inter Medium" panose="02000503000000020004" pitchFamily="2" charset="0"/>
            </a:endParaRPr>
          </a:p>
        </p:txBody>
      </p:sp>
      <p:sp>
        <p:nvSpPr>
          <p:cNvPr id="7" name="Rectangle 6">
            <a:hlinkClick r:id="rId4"/>
            <a:extLst>
              <a:ext uri="{FF2B5EF4-FFF2-40B4-BE49-F238E27FC236}">
                <a16:creationId xmlns:a16="http://schemas.microsoft.com/office/drawing/2014/main" id="{E29E2A62-6B95-D78E-9E70-2645778149CA}"/>
              </a:ext>
            </a:extLst>
          </p:cNvPr>
          <p:cNvSpPr/>
          <p:nvPr userDrawn="1"/>
        </p:nvSpPr>
        <p:spPr>
          <a:xfrm>
            <a:off x="444499" y="5298669"/>
            <a:ext cx="6959601" cy="7366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noFill/>
            </a:endParaRPr>
          </a:p>
        </p:txBody>
      </p:sp>
      <p:grpSp>
        <p:nvGrpSpPr>
          <p:cNvPr id="8" name="Group 7">
            <a:extLst>
              <a:ext uri="{FF2B5EF4-FFF2-40B4-BE49-F238E27FC236}">
                <a16:creationId xmlns:a16="http://schemas.microsoft.com/office/drawing/2014/main" id="{ED0FBCC5-A82B-51A9-9251-6F116B483BFA}"/>
              </a:ext>
            </a:extLst>
          </p:cNvPr>
          <p:cNvGrpSpPr/>
          <p:nvPr userDrawn="1"/>
        </p:nvGrpSpPr>
        <p:grpSpPr>
          <a:xfrm>
            <a:off x="444500" y="5298670"/>
            <a:ext cx="6959600" cy="736600"/>
            <a:chOff x="342900" y="4437841"/>
            <a:chExt cx="6959600" cy="736600"/>
          </a:xfrm>
        </p:grpSpPr>
        <p:sp>
          <p:nvSpPr>
            <p:cNvPr id="9" name="Rectangle: Rounded Corners 8">
              <a:extLst>
                <a:ext uri="{FF2B5EF4-FFF2-40B4-BE49-F238E27FC236}">
                  <a16:creationId xmlns:a16="http://schemas.microsoft.com/office/drawing/2014/main" id="{4564D440-24F7-5F17-673B-F931523DA0F9}"/>
                </a:ext>
              </a:extLst>
            </p:cNvPr>
            <p:cNvSpPr/>
            <p:nvPr/>
          </p:nvSpPr>
          <p:spPr>
            <a:xfrm>
              <a:off x="342900" y="4437841"/>
              <a:ext cx="6959600" cy="7366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200" b="1" dirty="0">
                  <a:solidFill>
                    <a:srgbClr val="48739E"/>
                  </a:solidFill>
                  <a:latin typeface="Inter Medium" panose="02000503000000020004" pitchFamily="2" charset="0"/>
                  <a:ea typeface="Inter Medium" panose="02000503000000020004" pitchFamily="2" charset="0"/>
                </a:rPr>
                <a:t>Check out our job vacancies </a:t>
              </a:r>
              <a:r>
                <a:rPr lang="sl-SI" sz="2200" b="1" dirty="0">
                  <a:solidFill>
                    <a:srgbClr val="48739E"/>
                  </a:solidFill>
                  <a:latin typeface="Inter Medium" panose="02000503000000020004" pitchFamily="2" charset="0"/>
                  <a:ea typeface="Inter Medium" panose="02000503000000020004" pitchFamily="2" charset="0"/>
                </a:rPr>
                <a:t>(</a:t>
              </a:r>
              <a:r>
                <a:rPr lang="en-GB" sz="2200" b="1" dirty="0">
                  <a:solidFill>
                    <a:srgbClr val="48739E"/>
                  </a:solidFill>
                  <a:latin typeface="Inter Medium" panose="02000503000000020004" pitchFamily="2" charset="0"/>
                  <a:ea typeface="Inter Medium" panose="02000503000000020004" pitchFamily="2" charset="0"/>
                </a:rPr>
                <a:t>in many areas</a:t>
              </a:r>
              <a:r>
                <a:rPr lang="sl-SI" sz="2200" b="1" dirty="0">
                  <a:solidFill>
                    <a:srgbClr val="48739E"/>
                  </a:solidFill>
                  <a:latin typeface="Inter Medium" panose="02000503000000020004" pitchFamily="2" charset="0"/>
                  <a:ea typeface="Inter Medium" panose="02000503000000020004" pitchFamily="2" charset="0"/>
                </a:rPr>
                <a:t>).</a:t>
              </a:r>
              <a:endParaRPr lang="en-GB" sz="2200" b="1" dirty="0"/>
            </a:p>
          </p:txBody>
        </p:sp>
        <p:pic>
          <p:nvPicPr>
            <p:cNvPr id="10" name="Graphic 9" descr="Cursor with solid fill">
              <a:extLst>
                <a:ext uri="{FF2B5EF4-FFF2-40B4-BE49-F238E27FC236}">
                  <a16:creationId xmlns:a16="http://schemas.microsoft.com/office/drawing/2014/main" id="{8D1C2D55-F1A6-6977-2B01-5716B834163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29400" y="4501341"/>
              <a:ext cx="609600" cy="609600"/>
            </a:xfrm>
            <a:prstGeom prst="rect">
              <a:avLst/>
            </a:prstGeom>
          </p:spPr>
        </p:pic>
      </p:grpSp>
    </p:spTree>
    <p:extLst>
      <p:ext uri="{BB962C8B-B14F-4D97-AF65-F5344CB8AC3E}">
        <p14:creationId xmlns:p14="http://schemas.microsoft.com/office/powerpoint/2010/main" val="275871245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cSld name="Content 2/1">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dirty="0"/>
              <a:t>Slide title</a:t>
            </a:r>
            <a:endParaRPr lang="en-US" dirty="0"/>
          </a:p>
        </p:txBody>
      </p:sp>
      <p:sp>
        <p:nvSpPr>
          <p:cNvPr id="3" name="Content Placeholder 2"/>
          <p:cNvSpPr>
            <a:spLocks noGrp="1"/>
          </p:cNvSpPr>
          <p:nvPr>
            <p:ph sz="half" idx="1"/>
          </p:nvPr>
        </p:nvSpPr>
        <p:spPr>
          <a:xfrm>
            <a:off x="704850" y="1377949"/>
            <a:ext cx="5181600" cy="4498975"/>
          </a:xfrm>
        </p:spPr>
        <p:txBody>
          <a:bodyPr>
            <a:normAutofit/>
          </a:bodyPr>
          <a:lstStyle>
            <a:lvl1pPr marL="0" indent="0">
              <a:lnSpc>
                <a:spcPct val="120000"/>
              </a:lnSpc>
              <a:buFont typeface="Arial" panose="020B0604020202020204" pitchFamily="34" charset="0"/>
              <a:buNone/>
              <a:defRPr sz="1800">
                <a:solidFill>
                  <a:schemeClr val="tx1"/>
                </a:solidFill>
              </a:defRPr>
            </a:lvl1pPr>
            <a:lvl2pPr marL="457200" indent="0">
              <a:buFont typeface="Arial" panose="020B0604020202020204" pitchFamily="34" charset="0"/>
              <a:buNone/>
              <a:defRPr sz="2000">
                <a:solidFill>
                  <a:schemeClr val="tx1"/>
                </a:solidFill>
              </a:defRPr>
            </a:lvl2pPr>
            <a:lvl3pPr marL="914400" indent="0">
              <a:buFont typeface="Arial" panose="020B0604020202020204" pitchFamily="34" charset="0"/>
              <a:buNone/>
              <a:defRPr sz="2000">
                <a:solidFill>
                  <a:schemeClr val="tx1"/>
                </a:solidFill>
              </a:defRPr>
            </a:lvl3pPr>
            <a:lvl4pPr marL="1371600" indent="0">
              <a:buFont typeface="Arial" panose="020B0604020202020204" pitchFamily="34" charset="0"/>
              <a:buNone/>
              <a:defRPr sz="2000">
                <a:solidFill>
                  <a:schemeClr val="tx1"/>
                </a:solidFill>
              </a:defRPr>
            </a:lvl4pPr>
            <a:lvl5pPr marL="1828800" indent="0">
              <a:buFont typeface="Arial" panose="020B0604020202020204" pitchFamily="34" charset="0"/>
              <a:buNone/>
              <a:defRPr sz="2000">
                <a:solidFill>
                  <a:schemeClr val="tx1"/>
                </a:solidFill>
              </a:defRPr>
            </a:lvl5pPr>
          </a:lstStyle>
          <a:p>
            <a:pPr lvl="0"/>
            <a:r>
              <a:rPr lang="en-US"/>
              <a:t>Edit Master text styles</a:t>
            </a:r>
          </a:p>
        </p:txBody>
      </p:sp>
      <p:sp>
        <p:nvSpPr>
          <p:cNvPr id="4" name="Content Placeholder 3"/>
          <p:cNvSpPr>
            <a:spLocks noGrp="1"/>
          </p:cNvSpPr>
          <p:nvPr>
            <p:ph sz="half" idx="2"/>
          </p:nvPr>
        </p:nvSpPr>
        <p:spPr>
          <a:xfrm>
            <a:off x="6238875" y="1377950"/>
            <a:ext cx="5181600" cy="4508500"/>
          </a:xfrm>
        </p:spPr>
        <p:txBody>
          <a:bodyPr>
            <a:normAutofit/>
          </a:bodyPr>
          <a:lstStyle>
            <a:lvl1pPr marL="0" indent="0">
              <a:lnSpc>
                <a:spcPct val="120000"/>
              </a:lnSpc>
              <a:buFont typeface="Arial" panose="020B0604020202020204" pitchFamily="34" charset="0"/>
              <a:buNone/>
              <a:defRPr sz="1800"/>
            </a:lvl1pPr>
            <a:lvl2pPr marL="457200" indent="0">
              <a:buFont typeface="Arial" panose="020B0604020202020204" pitchFamily="34" charset="0"/>
              <a:buNone/>
              <a:defRPr sz="2000"/>
            </a:lvl2pPr>
            <a:lvl3pPr marL="914400" indent="0">
              <a:buFont typeface="Arial" panose="020B0604020202020204" pitchFamily="34" charset="0"/>
              <a:buNone/>
              <a:defRPr sz="2000"/>
            </a:lvl3pPr>
            <a:lvl4pPr marL="1371600" indent="0">
              <a:buFont typeface="Arial" panose="020B0604020202020204" pitchFamily="34" charset="0"/>
              <a:buNone/>
              <a:defRPr sz="2000"/>
            </a:lvl4pPr>
            <a:lvl5pPr marL="1828800" indent="0">
              <a:buFont typeface="Arial" panose="020B0604020202020204" pitchFamily="34" charset="0"/>
              <a:buNone/>
              <a:defRPr sz="2000"/>
            </a:lvl5pPr>
          </a:lstStyle>
          <a:p>
            <a:pPr lvl="0"/>
            <a:r>
              <a:rPr lang="en-US"/>
              <a:t>Edit Master text styles</a:t>
            </a:r>
          </a:p>
        </p:txBody>
      </p:sp>
      <p:sp>
        <p:nvSpPr>
          <p:cNvPr id="7" name="Slide Number Placeholder 6"/>
          <p:cNvSpPr>
            <a:spLocks noGrp="1"/>
          </p:cNvSpPr>
          <p:nvPr>
            <p:ph type="sldNum" sz="quarter" idx="12"/>
          </p:nvPr>
        </p:nvSpPr>
        <p:spPr/>
        <p:txBody>
          <a:bodyPr/>
          <a:lstStyle/>
          <a:p>
            <a:fld id="{68E16D21-2873-7F4D-BC1C-4DCC7B7156B8}" type="slidenum">
              <a:rPr lang="en-SI" smtClean="0"/>
              <a:t>‹#›</a:t>
            </a:fld>
            <a:endParaRPr lang="en-SI"/>
          </a:p>
        </p:txBody>
      </p:sp>
    </p:spTree>
    <p:extLst>
      <p:ext uri="{BB962C8B-B14F-4D97-AF65-F5344CB8AC3E}">
        <p14:creationId xmlns:p14="http://schemas.microsoft.com/office/powerpoint/2010/main" val="34091347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cSld name="Content 1/1">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a:t>Slide title</a:t>
            </a:r>
            <a:endParaRPr lang="en-US"/>
          </a:p>
        </p:txBody>
      </p:sp>
      <p:sp>
        <p:nvSpPr>
          <p:cNvPr id="3" name="Content Placeholder 2"/>
          <p:cNvSpPr>
            <a:spLocks noGrp="1"/>
          </p:cNvSpPr>
          <p:nvPr>
            <p:ph idx="1"/>
          </p:nvPr>
        </p:nvSpPr>
        <p:spPr/>
        <p:txBody>
          <a:bodyPr>
            <a:normAutofit/>
          </a:bodyPr>
          <a:lstStyle>
            <a:lvl1pPr marL="285750" indent="-285750">
              <a:lnSpc>
                <a:spcPct val="120000"/>
              </a:lnSpc>
              <a:buClr>
                <a:srgbClr val="3678BD"/>
              </a:buClr>
              <a:buFont typeface="Arial" panose="020B0604020202020204" pitchFamily="34" charset="0"/>
              <a:buChar char="•"/>
              <a:defRPr sz="1800"/>
            </a:lvl1pPr>
            <a:lvl2pPr marL="742950" indent="-285750">
              <a:buFont typeface="Arial" panose="020B0604020202020204" pitchFamily="34" charset="0"/>
              <a:buChar char="•"/>
              <a:defRPr/>
            </a:lvl2pPr>
            <a:lvl3pPr marL="914400" indent="0">
              <a:buNone/>
              <a:defRPr/>
            </a:lvl3pPr>
            <a:lvl4pPr marL="1371600" indent="0">
              <a:buNone/>
              <a:defRPr/>
            </a:lvl4pPr>
            <a:lvl5pPr marL="1828800" indent="0">
              <a:buNone/>
              <a:defRPr/>
            </a:lvl5pPr>
          </a:lstStyle>
          <a:p>
            <a:pPr lvl="0"/>
            <a:r>
              <a:rPr lang="en-GB"/>
              <a:t>Click to edit Master text styles</a:t>
            </a:r>
          </a:p>
        </p:txBody>
      </p:sp>
      <p:sp>
        <p:nvSpPr>
          <p:cNvPr id="6" name="Slide Number Placeholder 5"/>
          <p:cNvSpPr>
            <a:spLocks noGrp="1"/>
          </p:cNvSpPr>
          <p:nvPr>
            <p:ph type="sldNum" sz="quarter" idx="12"/>
          </p:nvPr>
        </p:nvSpPr>
        <p:spPr/>
        <p:txBody>
          <a:bodyPr/>
          <a:lstStyle/>
          <a:p>
            <a:fld id="{68E16D21-2873-7F4D-BC1C-4DCC7B7156B8}" type="slidenum">
              <a:rPr lang="en-SI" smtClean="0"/>
              <a:t>‹#›</a:t>
            </a:fld>
            <a:endParaRPr lang="en-SI"/>
          </a:p>
        </p:txBody>
      </p:sp>
    </p:spTree>
    <p:extLst>
      <p:ext uri="{BB962C8B-B14F-4D97-AF65-F5344CB8AC3E}">
        <p14:creationId xmlns:p14="http://schemas.microsoft.com/office/powerpoint/2010/main" val="29544881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Content 3/1">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a:t>Slide title</a:t>
            </a:r>
            <a:endParaRPr lang="en-US"/>
          </a:p>
        </p:txBody>
      </p:sp>
      <p:sp>
        <p:nvSpPr>
          <p:cNvPr id="3" name="Content Placeholder 2"/>
          <p:cNvSpPr>
            <a:spLocks noGrp="1"/>
          </p:cNvSpPr>
          <p:nvPr>
            <p:ph sz="half" idx="1"/>
          </p:nvPr>
        </p:nvSpPr>
        <p:spPr>
          <a:xfrm>
            <a:off x="704850" y="1377949"/>
            <a:ext cx="3305175" cy="4498975"/>
          </a:xfrm>
        </p:spPr>
        <p:txBody>
          <a:bodyPr>
            <a:normAutofit/>
          </a:bodyPr>
          <a:lstStyle>
            <a:lvl1pPr marL="0" indent="0">
              <a:lnSpc>
                <a:spcPct val="120000"/>
              </a:lnSpc>
              <a:buFont typeface="Arial" panose="020B0604020202020204" pitchFamily="34" charset="0"/>
              <a:buNone/>
              <a:defRPr sz="1600">
                <a:solidFill>
                  <a:schemeClr val="tx1"/>
                </a:solidFill>
              </a:defRPr>
            </a:lvl1pPr>
            <a:lvl2pPr marL="457200" indent="0">
              <a:buFont typeface="Arial" panose="020B0604020202020204" pitchFamily="34" charset="0"/>
              <a:buNone/>
              <a:defRPr sz="2000">
                <a:solidFill>
                  <a:schemeClr val="tx1"/>
                </a:solidFill>
              </a:defRPr>
            </a:lvl2pPr>
            <a:lvl3pPr marL="914400" indent="0">
              <a:buFont typeface="Arial" panose="020B0604020202020204" pitchFamily="34" charset="0"/>
              <a:buNone/>
              <a:defRPr sz="2000">
                <a:solidFill>
                  <a:schemeClr val="tx1"/>
                </a:solidFill>
              </a:defRPr>
            </a:lvl3pPr>
            <a:lvl4pPr marL="1371600" indent="0">
              <a:buFont typeface="Arial" panose="020B0604020202020204" pitchFamily="34" charset="0"/>
              <a:buNone/>
              <a:defRPr sz="2000">
                <a:solidFill>
                  <a:schemeClr val="tx1"/>
                </a:solidFill>
              </a:defRPr>
            </a:lvl4pPr>
            <a:lvl5pPr marL="1828800" indent="0">
              <a:buFont typeface="Arial" panose="020B0604020202020204" pitchFamily="34" charset="0"/>
              <a:buNone/>
              <a:defRPr sz="2000">
                <a:solidFill>
                  <a:schemeClr val="tx1"/>
                </a:solidFill>
              </a:defRPr>
            </a:lvl5pPr>
          </a:lstStyle>
          <a:p>
            <a:pPr lvl="0"/>
            <a:r>
              <a:rPr lang="en-GB"/>
              <a:t>Click to edit Master text styles</a:t>
            </a:r>
          </a:p>
        </p:txBody>
      </p:sp>
      <p:sp>
        <p:nvSpPr>
          <p:cNvPr id="7" name="Slide Number Placeholder 6"/>
          <p:cNvSpPr>
            <a:spLocks noGrp="1"/>
          </p:cNvSpPr>
          <p:nvPr>
            <p:ph type="sldNum" sz="quarter" idx="12"/>
          </p:nvPr>
        </p:nvSpPr>
        <p:spPr/>
        <p:txBody>
          <a:bodyPr/>
          <a:lstStyle/>
          <a:p>
            <a:fld id="{68E16D21-2873-7F4D-BC1C-4DCC7B7156B8}" type="slidenum">
              <a:rPr lang="en-SI" smtClean="0"/>
              <a:t>‹#›</a:t>
            </a:fld>
            <a:endParaRPr lang="en-SI"/>
          </a:p>
        </p:txBody>
      </p:sp>
      <p:sp>
        <p:nvSpPr>
          <p:cNvPr id="6" name="Content Placeholder 2">
            <a:extLst>
              <a:ext uri="{FF2B5EF4-FFF2-40B4-BE49-F238E27FC236}">
                <a16:creationId xmlns:a16="http://schemas.microsoft.com/office/drawing/2014/main" id="{82498FB5-8216-1548-B0EF-EBF44C50486A}"/>
              </a:ext>
            </a:extLst>
          </p:cNvPr>
          <p:cNvSpPr>
            <a:spLocks noGrp="1"/>
          </p:cNvSpPr>
          <p:nvPr>
            <p:ph sz="half" idx="13"/>
          </p:nvPr>
        </p:nvSpPr>
        <p:spPr>
          <a:xfrm>
            <a:off x="8190825" y="1377949"/>
            <a:ext cx="3305175" cy="4498975"/>
          </a:xfrm>
        </p:spPr>
        <p:txBody>
          <a:bodyPr>
            <a:normAutofit/>
          </a:bodyPr>
          <a:lstStyle>
            <a:lvl1pPr marL="0" indent="0">
              <a:lnSpc>
                <a:spcPct val="120000"/>
              </a:lnSpc>
              <a:buFont typeface="Arial" panose="020B0604020202020204" pitchFamily="34" charset="0"/>
              <a:buNone/>
              <a:defRPr sz="1600">
                <a:solidFill>
                  <a:schemeClr val="tx1"/>
                </a:solidFill>
              </a:defRPr>
            </a:lvl1pPr>
            <a:lvl2pPr marL="457200" indent="0">
              <a:buFont typeface="Arial" panose="020B0604020202020204" pitchFamily="34" charset="0"/>
              <a:buNone/>
              <a:defRPr sz="2000">
                <a:solidFill>
                  <a:schemeClr val="tx1"/>
                </a:solidFill>
              </a:defRPr>
            </a:lvl2pPr>
            <a:lvl3pPr marL="914400" indent="0">
              <a:buFont typeface="Arial" panose="020B0604020202020204" pitchFamily="34" charset="0"/>
              <a:buNone/>
              <a:defRPr sz="2000">
                <a:solidFill>
                  <a:schemeClr val="tx1"/>
                </a:solidFill>
              </a:defRPr>
            </a:lvl3pPr>
            <a:lvl4pPr marL="1371600" indent="0">
              <a:buFont typeface="Arial" panose="020B0604020202020204" pitchFamily="34" charset="0"/>
              <a:buNone/>
              <a:defRPr sz="2000">
                <a:solidFill>
                  <a:schemeClr val="tx1"/>
                </a:solidFill>
              </a:defRPr>
            </a:lvl4pPr>
            <a:lvl5pPr marL="1828800" indent="0">
              <a:buFont typeface="Arial" panose="020B0604020202020204" pitchFamily="34" charset="0"/>
              <a:buNone/>
              <a:defRPr sz="2000">
                <a:solidFill>
                  <a:schemeClr val="tx1"/>
                </a:solidFill>
              </a:defRPr>
            </a:lvl5pPr>
          </a:lstStyle>
          <a:p>
            <a:pPr lvl="0"/>
            <a:r>
              <a:rPr lang="en-GB"/>
              <a:t>Click to edit Master text styles</a:t>
            </a:r>
          </a:p>
        </p:txBody>
      </p:sp>
      <p:sp>
        <p:nvSpPr>
          <p:cNvPr id="8" name="Content Placeholder 2">
            <a:extLst>
              <a:ext uri="{FF2B5EF4-FFF2-40B4-BE49-F238E27FC236}">
                <a16:creationId xmlns:a16="http://schemas.microsoft.com/office/drawing/2014/main" id="{2AA53F0A-0D78-F94E-BF9C-8ACC2184155F}"/>
              </a:ext>
            </a:extLst>
          </p:cNvPr>
          <p:cNvSpPr>
            <a:spLocks noGrp="1"/>
          </p:cNvSpPr>
          <p:nvPr>
            <p:ph sz="half" idx="14"/>
          </p:nvPr>
        </p:nvSpPr>
        <p:spPr>
          <a:xfrm>
            <a:off x="4443412" y="1377949"/>
            <a:ext cx="3305175" cy="4498975"/>
          </a:xfrm>
        </p:spPr>
        <p:txBody>
          <a:bodyPr>
            <a:normAutofit/>
          </a:bodyPr>
          <a:lstStyle>
            <a:lvl1pPr marL="0" indent="0">
              <a:lnSpc>
                <a:spcPct val="120000"/>
              </a:lnSpc>
              <a:buFont typeface="Arial" panose="020B0604020202020204" pitchFamily="34" charset="0"/>
              <a:buNone/>
              <a:defRPr sz="1600">
                <a:solidFill>
                  <a:schemeClr val="tx1"/>
                </a:solidFill>
              </a:defRPr>
            </a:lvl1pPr>
            <a:lvl2pPr marL="457200" indent="0">
              <a:buFont typeface="Arial" panose="020B0604020202020204" pitchFamily="34" charset="0"/>
              <a:buNone/>
              <a:defRPr sz="2000">
                <a:solidFill>
                  <a:schemeClr val="tx1"/>
                </a:solidFill>
              </a:defRPr>
            </a:lvl2pPr>
            <a:lvl3pPr marL="914400" indent="0">
              <a:buFont typeface="Arial" panose="020B0604020202020204" pitchFamily="34" charset="0"/>
              <a:buNone/>
              <a:defRPr sz="2000">
                <a:solidFill>
                  <a:schemeClr val="tx1"/>
                </a:solidFill>
              </a:defRPr>
            </a:lvl3pPr>
            <a:lvl4pPr marL="1371600" indent="0">
              <a:buFont typeface="Arial" panose="020B0604020202020204" pitchFamily="34" charset="0"/>
              <a:buNone/>
              <a:defRPr sz="2000">
                <a:solidFill>
                  <a:schemeClr val="tx1"/>
                </a:solidFill>
              </a:defRPr>
            </a:lvl4pPr>
            <a:lvl5pPr marL="1828800" indent="0">
              <a:buFont typeface="Arial" panose="020B0604020202020204" pitchFamily="34" charset="0"/>
              <a:buNone/>
              <a:defRPr sz="2000">
                <a:solidFill>
                  <a:schemeClr val="tx1"/>
                </a:solidFill>
              </a:defRPr>
            </a:lvl5pPr>
          </a:lstStyle>
          <a:p>
            <a:pPr lvl="0"/>
            <a:r>
              <a:rPr lang="en-GB"/>
              <a:t>Click to edit Master text styles</a:t>
            </a:r>
          </a:p>
        </p:txBody>
      </p:sp>
    </p:spTree>
    <p:extLst>
      <p:ext uri="{BB962C8B-B14F-4D97-AF65-F5344CB8AC3E}">
        <p14:creationId xmlns:p14="http://schemas.microsoft.com/office/powerpoint/2010/main" val="335261264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3" Type="http://schemas.openxmlformats.org/officeDocument/2006/relationships/slideLayout" Target="../slideLayouts/slideLayout39.xml"/><Relationship Id="rId21" Type="http://schemas.openxmlformats.org/officeDocument/2006/relationships/slideLayout" Target="../slideLayouts/slideLayout57.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slideLayout" Target="../slideLayouts/slideLayout65.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image" Target="../media/image23.png"/><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691041C-9E77-D842-AAE5-515B65D773C9}"/>
              </a:ext>
            </a:extLst>
          </p:cNvPr>
          <p:cNvSpPr/>
          <p:nvPr/>
        </p:nvSpPr>
        <p:spPr>
          <a:xfrm>
            <a:off x="0" y="6282000"/>
            <a:ext cx="12192000" cy="576000"/>
          </a:xfrm>
          <a:prstGeom prst="rect">
            <a:avLst/>
          </a:prstGeom>
          <a:solidFill>
            <a:schemeClr val="tx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SI"/>
          </a:p>
        </p:txBody>
      </p:sp>
      <p:sp>
        <p:nvSpPr>
          <p:cNvPr id="2" name="Title Placeholder 1"/>
          <p:cNvSpPr>
            <a:spLocks noGrp="1"/>
          </p:cNvSpPr>
          <p:nvPr>
            <p:ph type="title"/>
          </p:nvPr>
        </p:nvSpPr>
        <p:spPr>
          <a:xfrm>
            <a:off x="2780270" y="0"/>
            <a:ext cx="8715730" cy="1080000"/>
          </a:xfrm>
          <a:prstGeom prst="rect">
            <a:avLst/>
          </a:prstGeom>
        </p:spPr>
        <p:txBody>
          <a:bodyPr vert="horz" lIns="0" tIns="180000" rIns="0" bIns="180000" rtlCol="0" anchor="ctr">
            <a:normAutofit/>
          </a:bodyPr>
          <a:lstStyle/>
          <a:p>
            <a:r>
              <a:rPr lang="en-GB"/>
              <a:t>Slide title</a:t>
            </a:r>
            <a:endParaRPr lang="en-US"/>
          </a:p>
        </p:txBody>
      </p:sp>
      <p:sp>
        <p:nvSpPr>
          <p:cNvPr id="3" name="Text Placeholder 2"/>
          <p:cNvSpPr>
            <a:spLocks noGrp="1"/>
          </p:cNvSpPr>
          <p:nvPr>
            <p:ph type="body" idx="1"/>
          </p:nvPr>
        </p:nvSpPr>
        <p:spPr>
          <a:xfrm>
            <a:off x="714632" y="1430209"/>
            <a:ext cx="108000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p:cNvSpPr>
            <a:spLocks noGrp="1"/>
          </p:cNvSpPr>
          <p:nvPr>
            <p:ph type="sldNum" sz="quarter" idx="4"/>
          </p:nvPr>
        </p:nvSpPr>
        <p:spPr>
          <a:xfrm>
            <a:off x="11472000" y="6281998"/>
            <a:ext cx="720000" cy="576001"/>
          </a:xfrm>
          <a:prstGeom prst="rect">
            <a:avLst/>
          </a:prstGeom>
        </p:spPr>
        <p:txBody>
          <a:bodyPr vert="horz" lIns="91440" tIns="45720" rIns="91440" bIns="45720" rtlCol="0" anchor="ctr"/>
          <a:lstStyle>
            <a:lvl1pPr algn="ctr">
              <a:defRPr sz="1500" b="1" i="0">
                <a:solidFill>
                  <a:schemeClr val="tx1"/>
                </a:solidFill>
                <a:latin typeface="Arial" panose="020B0604020202020204" pitchFamily="34" charset="0"/>
                <a:cs typeface="Arial" panose="020B0604020202020204" pitchFamily="34" charset="0"/>
              </a:defRPr>
            </a:lvl1pPr>
          </a:lstStyle>
          <a:p>
            <a:fld id="{68E16D21-2873-7F4D-BC1C-4DCC7B7156B8}" type="slidenum">
              <a:rPr lang="en-SI" smtClean="0"/>
              <a:pPr/>
              <a:t>‹#›</a:t>
            </a:fld>
            <a:endParaRPr lang="en-SI"/>
          </a:p>
        </p:txBody>
      </p:sp>
      <p:pic>
        <p:nvPicPr>
          <p:cNvPr id="7" name="Picture 6" descr="A picture containing graphical user interface&#10;&#10;Description automatically generated">
            <a:extLst>
              <a:ext uri="{FF2B5EF4-FFF2-40B4-BE49-F238E27FC236}">
                <a16:creationId xmlns:a16="http://schemas.microsoft.com/office/drawing/2014/main" id="{AC56792E-A1FB-BC4F-B5FD-E43FDCCB94F8}"/>
              </a:ext>
            </a:extLst>
          </p:cNvPr>
          <p:cNvPicPr>
            <a:picLocks noChangeAspect="1"/>
          </p:cNvPicPr>
          <p:nvPr/>
        </p:nvPicPr>
        <p:blipFill>
          <a:blip r:embed="rId38" cstate="screen">
            <a:extLst>
              <a:ext uri="{28A0092B-C50C-407E-A947-70E740481C1C}">
                <a14:useLocalDpi xmlns:a14="http://schemas.microsoft.com/office/drawing/2010/main" val="0"/>
              </a:ext>
            </a:extLst>
          </a:blip>
          <a:stretch>
            <a:fillRect/>
          </a:stretch>
        </p:blipFill>
        <p:spPr>
          <a:xfrm>
            <a:off x="434142" y="0"/>
            <a:ext cx="2205958" cy="1080000"/>
          </a:xfrm>
          <a:prstGeom prst="rect">
            <a:avLst/>
          </a:prstGeom>
        </p:spPr>
      </p:pic>
      <p:cxnSp>
        <p:nvCxnSpPr>
          <p:cNvPr id="8" name="Straight Connector 7">
            <a:extLst>
              <a:ext uri="{FF2B5EF4-FFF2-40B4-BE49-F238E27FC236}">
                <a16:creationId xmlns:a16="http://schemas.microsoft.com/office/drawing/2014/main" id="{1D2DEC96-CFD0-C54C-AEEF-2574905C03C2}"/>
              </a:ext>
            </a:extLst>
          </p:cNvPr>
          <p:cNvCxnSpPr>
            <a:cxnSpLocks/>
          </p:cNvCxnSpPr>
          <p:nvPr/>
        </p:nvCxnSpPr>
        <p:spPr>
          <a:xfrm>
            <a:off x="696000" y="1080000"/>
            <a:ext cx="1080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1591B5B6-D938-0F47-BF55-D21DE155CC0B}"/>
              </a:ext>
            </a:extLst>
          </p:cNvPr>
          <p:cNvSpPr/>
          <p:nvPr userDrawn="1"/>
        </p:nvSpPr>
        <p:spPr>
          <a:xfrm>
            <a:off x="0" y="6282000"/>
            <a:ext cx="12192000" cy="576000"/>
          </a:xfrm>
          <a:prstGeom prst="rect">
            <a:avLst/>
          </a:prstGeom>
          <a:solidFill>
            <a:schemeClr val="bg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SI"/>
          </a:p>
        </p:txBody>
      </p:sp>
      <p:pic>
        <p:nvPicPr>
          <p:cNvPr id="11" name="Picture 10" descr="A picture containing graphical user interface&#10;&#10;Description automatically generated">
            <a:extLst>
              <a:ext uri="{FF2B5EF4-FFF2-40B4-BE49-F238E27FC236}">
                <a16:creationId xmlns:a16="http://schemas.microsoft.com/office/drawing/2014/main" id="{3375F696-5CE6-CE46-AE30-00563537777A}"/>
              </a:ext>
            </a:extLst>
          </p:cNvPr>
          <p:cNvPicPr>
            <a:picLocks noChangeAspect="1"/>
          </p:cNvPicPr>
          <p:nvPr userDrawn="1"/>
        </p:nvPicPr>
        <p:blipFill>
          <a:blip r:embed="rId38" cstate="screen">
            <a:extLst>
              <a:ext uri="{28A0092B-C50C-407E-A947-70E740481C1C}">
                <a14:useLocalDpi xmlns:a14="http://schemas.microsoft.com/office/drawing/2010/main" val="0"/>
              </a:ext>
            </a:extLst>
          </a:blip>
          <a:stretch>
            <a:fillRect/>
          </a:stretch>
        </p:blipFill>
        <p:spPr>
          <a:xfrm>
            <a:off x="434142" y="0"/>
            <a:ext cx="2205958" cy="1080000"/>
          </a:xfrm>
          <a:prstGeom prst="rect">
            <a:avLst/>
          </a:prstGeom>
        </p:spPr>
      </p:pic>
      <p:cxnSp>
        <p:nvCxnSpPr>
          <p:cNvPr id="12" name="Straight Connector 11">
            <a:extLst>
              <a:ext uri="{FF2B5EF4-FFF2-40B4-BE49-F238E27FC236}">
                <a16:creationId xmlns:a16="http://schemas.microsoft.com/office/drawing/2014/main" id="{76EFC4A9-1E97-2044-9DB0-7D4F091944BB}"/>
              </a:ext>
            </a:extLst>
          </p:cNvPr>
          <p:cNvCxnSpPr>
            <a:cxnSpLocks/>
          </p:cNvCxnSpPr>
          <p:nvPr userDrawn="1"/>
        </p:nvCxnSpPr>
        <p:spPr>
          <a:xfrm>
            <a:off x="696000" y="1080000"/>
            <a:ext cx="1080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0587317"/>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 id="2147483845" r:id="rId17"/>
    <p:sldLayoutId id="2147483846" r:id="rId18"/>
    <p:sldLayoutId id="2147483847" r:id="rId19"/>
    <p:sldLayoutId id="2147483848" r:id="rId20"/>
    <p:sldLayoutId id="2147483849" r:id="rId21"/>
    <p:sldLayoutId id="2147483850" r:id="rId22"/>
    <p:sldLayoutId id="2147483851" r:id="rId23"/>
    <p:sldLayoutId id="2147483852" r:id="rId24"/>
    <p:sldLayoutId id="2147483853" r:id="rId25"/>
    <p:sldLayoutId id="2147483854" r:id="rId26"/>
    <p:sldLayoutId id="2147483855" r:id="rId27"/>
    <p:sldLayoutId id="2147483856" r:id="rId28"/>
    <p:sldLayoutId id="2147483857" r:id="rId29"/>
    <p:sldLayoutId id="2147483858" r:id="rId30"/>
    <p:sldLayoutId id="2147483859" r:id="rId31"/>
    <p:sldLayoutId id="2147483860" r:id="rId32"/>
    <p:sldLayoutId id="2147483861" r:id="rId33"/>
    <p:sldLayoutId id="2147483862" r:id="rId34"/>
    <p:sldLayoutId id="2147483863" r:id="rId35"/>
    <p:sldLayoutId id="2147483864" r:id="rId36"/>
  </p:sldLayoutIdLst>
  <p:hf hdr="0" ftr="0" dt="0"/>
  <p:txStyles>
    <p:titleStyle>
      <a:lvl1pPr algn="r" defTabSz="914400" rtl="0" eaLnBrk="1" latinLnBrk="0" hangingPunct="1">
        <a:lnSpc>
          <a:spcPct val="90000"/>
        </a:lnSpc>
        <a:spcBef>
          <a:spcPct val="0"/>
        </a:spcBef>
        <a:buNone/>
        <a:defRPr sz="30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3678BD"/>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3678BD"/>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3678BD"/>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3678BD"/>
        </a:buClr>
        <a:buFont typeface="System Font Regular"/>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3678BD"/>
        </a:buClr>
        <a:buFont typeface="System Font Regular"/>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591B5B6-D938-0F47-BF55-D21DE155CC0B}"/>
              </a:ext>
            </a:extLst>
          </p:cNvPr>
          <p:cNvSpPr/>
          <p:nvPr userDrawn="1"/>
        </p:nvSpPr>
        <p:spPr>
          <a:xfrm>
            <a:off x="0" y="6282000"/>
            <a:ext cx="12192000" cy="576000"/>
          </a:xfrm>
          <a:prstGeom prst="rect">
            <a:avLst/>
          </a:prstGeom>
          <a:solidFill>
            <a:schemeClr val="bg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SI"/>
          </a:p>
        </p:txBody>
      </p:sp>
      <p:sp>
        <p:nvSpPr>
          <p:cNvPr id="2" name="Title Placeholder 1"/>
          <p:cNvSpPr>
            <a:spLocks noGrp="1"/>
          </p:cNvSpPr>
          <p:nvPr>
            <p:ph type="title"/>
          </p:nvPr>
        </p:nvSpPr>
        <p:spPr>
          <a:xfrm>
            <a:off x="2780270" y="0"/>
            <a:ext cx="8715730" cy="1080000"/>
          </a:xfrm>
          <a:prstGeom prst="rect">
            <a:avLst/>
          </a:prstGeom>
        </p:spPr>
        <p:txBody>
          <a:bodyPr vert="horz" lIns="0" tIns="180000" rIns="0" bIns="180000" rtlCol="0" anchor="ctr">
            <a:noAutofit/>
          </a:bodyPr>
          <a:lstStyle/>
          <a:p>
            <a:r>
              <a:rPr lang="en-GB" dirty="0"/>
              <a:t>Slide title</a:t>
            </a:r>
            <a:endParaRPr lang="en-US" dirty="0"/>
          </a:p>
        </p:txBody>
      </p:sp>
      <p:sp>
        <p:nvSpPr>
          <p:cNvPr id="3" name="Text Placeholder 2"/>
          <p:cNvSpPr>
            <a:spLocks noGrp="1"/>
          </p:cNvSpPr>
          <p:nvPr>
            <p:ph type="body" idx="1"/>
          </p:nvPr>
        </p:nvSpPr>
        <p:spPr>
          <a:xfrm>
            <a:off x="700984" y="1423384"/>
            <a:ext cx="10795016" cy="4490051"/>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6" name="Slide Number Placeholder 5"/>
          <p:cNvSpPr>
            <a:spLocks noGrp="1"/>
          </p:cNvSpPr>
          <p:nvPr>
            <p:ph type="sldNum" sz="quarter" idx="4"/>
          </p:nvPr>
        </p:nvSpPr>
        <p:spPr>
          <a:xfrm>
            <a:off x="11472000" y="6281998"/>
            <a:ext cx="720000" cy="576001"/>
          </a:xfrm>
          <a:prstGeom prst="rect">
            <a:avLst/>
          </a:prstGeom>
        </p:spPr>
        <p:txBody>
          <a:bodyPr vert="horz" lIns="91440" tIns="45720" rIns="91440" bIns="45720" rtlCol="0" anchor="ctr"/>
          <a:lstStyle>
            <a:lvl1pPr algn="ctr">
              <a:defRPr sz="1500" b="1" i="0">
                <a:solidFill>
                  <a:schemeClr val="tx1"/>
                </a:solidFill>
                <a:latin typeface="Arial" panose="020B0604020202020204" pitchFamily="34" charset="0"/>
                <a:cs typeface="Arial" panose="020B0604020202020204" pitchFamily="34" charset="0"/>
              </a:defRPr>
            </a:lvl1pPr>
          </a:lstStyle>
          <a:p>
            <a:fld id="{68E16D21-2873-7F4D-BC1C-4DCC7B7156B8}" type="slidenum">
              <a:rPr lang="en-SI" smtClean="0"/>
              <a:pPr/>
              <a:t>‹#›</a:t>
            </a:fld>
            <a:endParaRPr lang="en-SI"/>
          </a:p>
        </p:txBody>
      </p:sp>
      <p:pic>
        <p:nvPicPr>
          <p:cNvPr id="7" name="Picture 6" descr="A picture containing graphical user interface&#10;&#10;Description automatically generated">
            <a:extLst>
              <a:ext uri="{FF2B5EF4-FFF2-40B4-BE49-F238E27FC236}">
                <a16:creationId xmlns:a16="http://schemas.microsoft.com/office/drawing/2014/main" id="{AC56792E-A1FB-BC4F-B5FD-E43FDCCB94F8}"/>
              </a:ext>
            </a:extLst>
          </p:cNvPr>
          <p:cNvPicPr>
            <a:picLocks noChangeAspect="1"/>
          </p:cNvPicPr>
          <p:nvPr/>
        </p:nvPicPr>
        <p:blipFill>
          <a:blip r:embed="rId31"/>
          <a:stretch>
            <a:fillRect/>
          </a:stretch>
        </p:blipFill>
        <p:spPr>
          <a:xfrm>
            <a:off x="434142" y="0"/>
            <a:ext cx="2205958" cy="1080000"/>
          </a:xfrm>
          <a:prstGeom prst="rect">
            <a:avLst/>
          </a:prstGeom>
        </p:spPr>
      </p:pic>
      <p:cxnSp>
        <p:nvCxnSpPr>
          <p:cNvPr id="8" name="Straight Connector 7">
            <a:extLst>
              <a:ext uri="{FF2B5EF4-FFF2-40B4-BE49-F238E27FC236}">
                <a16:creationId xmlns:a16="http://schemas.microsoft.com/office/drawing/2014/main" id="{1D2DEC96-CFD0-C54C-AEEF-2574905C03C2}"/>
              </a:ext>
            </a:extLst>
          </p:cNvPr>
          <p:cNvCxnSpPr>
            <a:cxnSpLocks/>
          </p:cNvCxnSpPr>
          <p:nvPr/>
        </p:nvCxnSpPr>
        <p:spPr>
          <a:xfrm>
            <a:off x="696000" y="1080000"/>
            <a:ext cx="1080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descr="A picture containing graphical user interface&#10;&#10;Description automatically generated">
            <a:extLst>
              <a:ext uri="{FF2B5EF4-FFF2-40B4-BE49-F238E27FC236}">
                <a16:creationId xmlns:a16="http://schemas.microsoft.com/office/drawing/2014/main" id="{3375F696-5CE6-CE46-AE30-00563537777A}"/>
              </a:ext>
            </a:extLst>
          </p:cNvPr>
          <p:cNvPicPr>
            <a:picLocks noChangeAspect="1"/>
          </p:cNvPicPr>
          <p:nvPr userDrawn="1"/>
        </p:nvPicPr>
        <p:blipFill>
          <a:blip r:embed="rId31"/>
          <a:stretch>
            <a:fillRect/>
          </a:stretch>
        </p:blipFill>
        <p:spPr>
          <a:xfrm>
            <a:off x="434142" y="0"/>
            <a:ext cx="2205958" cy="1080000"/>
          </a:xfrm>
          <a:prstGeom prst="rect">
            <a:avLst/>
          </a:prstGeom>
        </p:spPr>
      </p:pic>
      <p:cxnSp>
        <p:nvCxnSpPr>
          <p:cNvPr id="12" name="Straight Connector 11">
            <a:extLst>
              <a:ext uri="{FF2B5EF4-FFF2-40B4-BE49-F238E27FC236}">
                <a16:creationId xmlns:a16="http://schemas.microsoft.com/office/drawing/2014/main" id="{76EFC4A9-1E97-2044-9DB0-7D4F091944BB}"/>
              </a:ext>
            </a:extLst>
          </p:cNvPr>
          <p:cNvCxnSpPr>
            <a:cxnSpLocks/>
          </p:cNvCxnSpPr>
          <p:nvPr userDrawn="1"/>
        </p:nvCxnSpPr>
        <p:spPr>
          <a:xfrm>
            <a:off x="696000" y="1080000"/>
            <a:ext cx="1080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7447279"/>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877" r:id="rId12"/>
    <p:sldLayoutId id="2147483878" r:id="rId13"/>
    <p:sldLayoutId id="2147483879" r:id="rId14"/>
    <p:sldLayoutId id="2147483880" r:id="rId15"/>
    <p:sldLayoutId id="2147483881" r:id="rId16"/>
    <p:sldLayoutId id="2147483882" r:id="rId17"/>
    <p:sldLayoutId id="2147483883" r:id="rId18"/>
    <p:sldLayoutId id="2147483884" r:id="rId19"/>
    <p:sldLayoutId id="2147483885" r:id="rId20"/>
    <p:sldLayoutId id="2147483886" r:id="rId21"/>
    <p:sldLayoutId id="2147483887" r:id="rId22"/>
    <p:sldLayoutId id="2147483888" r:id="rId23"/>
    <p:sldLayoutId id="2147483889" r:id="rId24"/>
    <p:sldLayoutId id="2147483890" r:id="rId25"/>
    <p:sldLayoutId id="2147483891" r:id="rId26"/>
    <p:sldLayoutId id="2147483892" r:id="rId27"/>
    <p:sldLayoutId id="2147483893" r:id="rId28"/>
    <p:sldLayoutId id="2147483894" r:id="rId29"/>
  </p:sldLayoutIdLst>
  <p:hf hdr="0" ftr="0" dt="0"/>
  <p:txStyles>
    <p:titleStyle>
      <a:lvl1pPr algn="r" defTabSz="914400" rtl="0" eaLnBrk="1" latinLnBrk="0" hangingPunct="1">
        <a:lnSpc>
          <a:spcPct val="90000"/>
        </a:lnSpc>
        <a:spcBef>
          <a:spcPct val="0"/>
        </a:spcBef>
        <a:buNone/>
        <a:defRPr sz="3000" b="1" i="0" kern="1200">
          <a:solidFill>
            <a:schemeClr val="tx1"/>
          </a:solidFill>
          <a:latin typeface="Arial" panose="020B0604020202020204" pitchFamily="34" charset="0"/>
          <a:ea typeface="+mj-ea"/>
          <a:cs typeface="Arial" panose="020B0604020202020204" pitchFamily="34" charset="0"/>
        </a:defRPr>
      </a:lvl1pPr>
    </p:titleStyle>
    <p:bodyStyle>
      <a:lvl1pPr marL="216000" indent="-216000" algn="l" defTabSz="914400" rtl="0" eaLnBrk="1" latinLnBrk="0" hangingPunct="1">
        <a:lnSpc>
          <a:spcPct val="90000"/>
        </a:lnSpc>
        <a:spcBef>
          <a:spcPts val="600"/>
        </a:spcBef>
        <a:spcAft>
          <a:spcPts val="600"/>
        </a:spcAft>
        <a:buClr>
          <a:schemeClr val="tx2"/>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432000" indent="-2160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648000" indent="-2160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864000" indent="-2160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080000" indent="-2160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p15:clr>
            <a:srgbClr val="F26B43"/>
          </p15:clr>
        </p15:guide>
        <p15:guide id="2" pos="3840">
          <p15:clr>
            <a:srgbClr val="F26B43"/>
          </p15:clr>
        </p15:guide>
        <p15:guide id="3" pos="7242">
          <p15:clr>
            <a:srgbClr val="F26B43"/>
          </p15:clr>
        </p15:guide>
        <p15:guide id="4" pos="438">
          <p15:clr>
            <a:srgbClr val="F26B43"/>
          </p15:clr>
        </p15:guide>
        <p15:guide id="5" pos="4883">
          <p15:clr>
            <a:srgbClr val="F26B43"/>
          </p15:clr>
        </p15:guide>
        <p15:guide id="6" pos="2797">
          <p15:clr>
            <a:srgbClr val="F26B43"/>
          </p15:clr>
        </p15:guide>
        <p15:guide id="7" orient="horz" pos="2273">
          <p15:clr>
            <a:srgbClr val="F26B43"/>
          </p15:clr>
        </p15:guide>
        <p15:guide id="8" orient="horz" pos="3725">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hyperlink" Target="https://www.acer.europa.eu/sites/default/files/documents/Publications/ACER-2025-Gas-Capacity-Use-Booking.pdf" TargetMode="External"/><Relationship Id="rId2" Type="http://schemas.openxmlformats.org/officeDocument/2006/relationships/image" Target="../media/image35.svg"/><Relationship Id="rId1" Type="http://schemas.openxmlformats.org/officeDocument/2006/relationships/slideLayout" Target="../slideLayouts/slideLayout36.xml"/><Relationship Id="rId5" Type="http://schemas.openxmlformats.org/officeDocument/2006/relationships/image" Target="../media/image37.svg"/><Relationship Id="rId4" Type="http://schemas.openxmlformats.org/officeDocument/2006/relationships/image" Target="../media/image36.svg"/></Relationships>
</file>

<file path=ppt/slides/_rels/slide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hyperlink" Target="https://www.acer.europa.eu/sites/default/files/documents/Publications/ACER-2025-Gas-Capacity-Use-Booking.pdf" TargetMode="External"/><Relationship Id="rId4" Type="http://schemas.openxmlformats.org/officeDocument/2006/relationships/hyperlink" Target="https://github.com/ec-jrc/eurogastp/tree/main"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xml"/><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44.svg"/></Relationships>
</file>

<file path=ppt/slides/_rels/slide10.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45.sv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7.png"/><Relationship Id="rId7" Type="http://schemas.openxmlformats.org/officeDocument/2006/relationships/image" Target="../media/image50.png"/><Relationship Id="rId2" Type="http://schemas.openxmlformats.org/officeDocument/2006/relationships/hyperlink" Target="https://www.acer.europa.eu/monitoring/MMR" TargetMode="External"/><Relationship Id="rId1" Type="http://schemas.openxmlformats.org/officeDocument/2006/relationships/slideLayout" Target="../slideLayouts/slideLayout14.xml"/><Relationship Id="rId6" Type="http://schemas.openxmlformats.org/officeDocument/2006/relationships/hyperlink" Target="https://www.acer.europa.eu/key-developments-european-gas-wholesale-markets-winter-2025-2026" TargetMode="External"/><Relationship Id="rId5" Type="http://schemas.openxmlformats.org/officeDocument/2006/relationships/image" Target="../media/image49.png"/><Relationship Id="rId4" Type="http://schemas.openxmlformats.org/officeDocument/2006/relationships/image" Target="../media/image4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https://climate.ec.europa.eu/eu-action/climate-strategies-targets/2040-climate-target_en" TargetMode="External"/><Relationship Id="rId7" Type="http://schemas.openxmlformats.org/officeDocument/2006/relationships/image" Target="../media/image54.sv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53.svg"/><Relationship Id="rId5" Type="http://schemas.openxmlformats.org/officeDocument/2006/relationships/image" Target="../media/image52.svg"/><Relationship Id="rId4" Type="http://schemas.openxmlformats.org/officeDocument/2006/relationships/hyperlink" Target="https://www.acer.europa.eu/sites/default/files/documents/Publications/ACER-LNG-Monitoring-Report-2025.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57.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61.sv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hyperlink" Target="https://www.iea.org/reports/global-methane-tracker-2025"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4">
            <a:extLst>
              <a:ext uri="{FF2B5EF4-FFF2-40B4-BE49-F238E27FC236}">
                <a16:creationId xmlns:a16="http://schemas.microsoft.com/office/drawing/2014/main" id="{D461E81E-08BD-1E7E-70F8-FDBD16DC2B3E}"/>
              </a:ext>
            </a:extLst>
          </p:cNvPr>
          <p:cNvSpPr txBox="1">
            <a:spLocks/>
          </p:cNvSpPr>
          <p:nvPr/>
        </p:nvSpPr>
        <p:spPr>
          <a:xfrm>
            <a:off x="5086283" y="5075151"/>
            <a:ext cx="6449470" cy="1271201"/>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Clr>
                <a:srgbClr val="3678BD"/>
              </a:buClr>
              <a:buFont typeface="Wingdings" pitchFamily="2" charset="2"/>
              <a:buNone/>
              <a:defRPr sz="2000" kern="1200">
                <a:solidFill>
                  <a:schemeClr val="bg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3678BD"/>
              </a:buClr>
              <a:buFont typeface="Wingdings" pitchFamily="2" charset="2"/>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3678BD"/>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3678BD"/>
              </a:buClr>
              <a:buFont typeface="System Font Regular"/>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3678BD"/>
              </a:buClr>
              <a:buFont typeface="System Font Regular"/>
              <a:buNone/>
              <a:defRPr sz="16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3678BD"/>
              </a:buClr>
              <a:buSzTx/>
              <a:buFont typeface="Wingdings" pitchFamily="2" charset="2"/>
              <a:buNone/>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Csilla BARTOK, Head of Department</a:t>
            </a:r>
          </a:p>
          <a:p>
            <a:pPr marL="0" marR="0" lvl="0" indent="0" algn="l" defTabSz="914400" rtl="0" eaLnBrk="1" fontAlgn="auto" latinLnBrk="0" hangingPunct="1">
              <a:lnSpc>
                <a:spcPct val="90000"/>
              </a:lnSpc>
              <a:spcBef>
                <a:spcPts val="1000"/>
              </a:spcBef>
              <a:spcAft>
                <a:spcPts val="0"/>
              </a:spcAft>
              <a:buClr>
                <a:srgbClr val="3678BD"/>
              </a:buClr>
              <a:buSzTx/>
              <a:buFont typeface="Wingdings" pitchFamily="2" charset="2"/>
              <a:buNone/>
              <a:tabLst/>
              <a:defRPr/>
            </a:pPr>
            <a:r>
              <a:rPr kumimoji="0" lang="en-US" sz="2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21-24 September 2026</a:t>
            </a:r>
          </a:p>
        </p:txBody>
      </p:sp>
      <p:sp>
        <p:nvSpPr>
          <p:cNvPr id="5" name="Title 1">
            <a:extLst>
              <a:ext uri="{FF2B5EF4-FFF2-40B4-BE49-F238E27FC236}">
                <a16:creationId xmlns:a16="http://schemas.microsoft.com/office/drawing/2014/main" id="{AFBB602F-81CC-BCC2-5A4A-9816B428C244}"/>
              </a:ext>
            </a:extLst>
          </p:cNvPr>
          <p:cNvSpPr txBox="1">
            <a:spLocks/>
          </p:cNvSpPr>
          <p:nvPr/>
        </p:nvSpPr>
        <p:spPr>
          <a:xfrm>
            <a:off x="5143958" y="1021975"/>
            <a:ext cx="6372220" cy="2690101"/>
          </a:xfrm>
          <a:prstGeom prst="rect">
            <a:avLst/>
          </a:prstGeom>
        </p:spPr>
        <p:txBody>
          <a:bodyPr vert="horz" lIns="0" tIns="180000" rIns="0" bIns="180000" rtlCol="0" anchor="ctr">
            <a:normAutofit fontScale="70000" lnSpcReduction="20000"/>
          </a:bodyPr>
          <a:lstStyle>
            <a:lvl1pPr algn="l" defTabSz="914400" rtl="0" eaLnBrk="1" latinLnBrk="0" hangingPunct="1">
              <a:lnSpc>
                <a:spcPct val="90000"/>
              </a:lnSpc>
              <a:spcBef>
                <a:spcPct val="0"/>
              </a:spcBef>
              <a:buNone/>
              <a:defRPr sz="4500" b="1" i="0" kern="1200">
                <a:solidFill>
                  <a:schemeClr val="bg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800" b="1" i="0" u="none" strike="noStrike" kern="1200" cap="none"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rPr>
              <a:t>Regional energy regulation: vision and barriers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800" b="1" i="0" u="none" strike="noStrike" kern="1200" cap="none"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800" b="1" i="0" u="none" strike="noStrike" kern="1200" cap="none"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rPr>
              <a:t>The EU gas market, regulation and decarbonisation</a:t>
            </a:r>
            <a:endParaRPr kumimoji="0" lang="en-US" sz="4800" b="1" i="0" u="none" strike="noStrike" kern="1200" cap="none" spc="0" normalizeH="0" baseline="0" noProof="0" dirty="0">
              <a:ln>
                <a:noFill/>
              </a:ln>
              <a:solidFill>
                <a:srgbClr val="FFFFFF"/>
              </a:solidFill>
              <a:effectLst/>
              <a:uLnTx/>
              <a:uFillTx/>
              <a:latin typeface="Arial" panose="020B0604020202020204" pitchFamily="34" charset="0"/>
              <a:ea typeface="+mj-ea"/>
              <a:cs typeface="Arial" panose="020B0604020202020204" pitchFamily="34" charset="0"/>
            </a:endParaRPr>
          </a:p>
        </p:txBody>
      </p:sp>
      <p:sp>
        <p:nvSpPr>
          <p:cNvPr id="6" name="Subtitle 2">
            <a:extLst>
              <a:ext uri="{FF2B5EF4-FFF2-40B4-BE49-F238E27FC236}">
                <a16:creationId xmlns:a16="http://schemas.microsoft.com/office/drawing/2014/main" id="{F817ECF6-D6BF-6047-1AB5-4B7C67A08F3E}"/>
              </a:ext>
            </a:extLst>
          </p:cNvPr>
          <p:cNvSpPr txBox="1">
            <a:spLocks/>
          </p:cNvSpPr>
          <p:nvPr/>
        </p:nvSpPr>
        <p:spPr>
          <a:xfrm>
            <a:off x="5048183" y="3868692"/>
            <a:ext cx="6449470" cy="1271201"/>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Clr>
                <a:srgbClr val="3678BD"/>
              </a:buClr>
              <a:buFont typeface="Wingdings" pitchFamily="2" charset="2"/>
              <a:buNone/>
              <a:defRPr sz="2000" kern="1200">
                <a:solidFill>
                  <a:schemeClr val="bg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rgbClr val="3678BD"/>
              </a:buClr>
              <a:buFont typeface="Wingdings" pitchFamily="2" charset="2"/>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rgbClr val="3678BD"/>
              </a:buClr>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rgbClr val="3678BD"/>
              </a:buClr>
              <a:buFont typeface="System Font Regular"/>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rgbClr val="3678BD"/>
              </a:buClr>
              <a:buFont typeface="System Font Regular"/>
              <a:buNone/>
              <a:defRPr sz="16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3678BD"/>
              </a:buClr>
              <a:buSzTx/>
              <a:buFont typeface="Wingdings" pitchFamily="2" charset="2"/>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IX. World Forum on Energy Regulation</a:t>
            </a:r>
          </a:p>
        </p:txBody>
      </p:sp>
    </p:spTree>
    <p:extLst>
      <p:ext uri="{BB962C8B-B14F-4D97-AF65-F5344CB8AC3E}">
        <p14:creationId xmlns:p14="http://schemas.microsoft.com/office/powerpoint/2010/main" val="721643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6755D-F9DC-5544-B2F3-A4B6B0B84F90}"/>
              </a:ext>
            </a:extLst>
          </p:cNvPr>
          <p:cNvSpPr>
            <a:spLocks noGrp="1"/>
          </p:cNvSpPr>
          <p:nvPr>
            <p:ph type="title"/>
          </p:nvPr>
        </p:nvSpPr>
        <p:spPr/>
        <p:txBody>
          <a:bodyPr/>
          <a:lstStyle/>
          <a:p>
            <a:r>
              <a:rPr lang="en-SI" dirty="0"/>
              <a:t>Agenda</a:t>
            </a:r>
          </a:p>
        </p:txBody>
      </p:sp>
      <p:sp>
        <p:nvSpPr>
          <p:cNvPr id="3" name="Slide Number Placeholder 2">
            <a:extLst>
              <a:ext uri="{FF2B5EF4-FFF2-40B4-BE49-F238E27FC236}">
                <a16:creationId xmlns:a16="http://schemas.microsoft.com/office/drawing/2014/main" id="{9D5E76D8-5BBE-4F4B-8F01-F3B2663004F4}"/>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68E16D21-2873-7F4D-BC1C-4DCC7B7156B8}" type="slidenum">
              <a:rPr kumimoji="0" lang="en-SI" sz="15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2</a:t>
            </a:fld>
            <a:endParaRPr kumimoji="0" lang="en-SI" sz="15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 name="Content Placeholder 3">
            <a:extLst>
              <a:ext uri="{FF2B5EF4-FFF2-40B4-BE49-F238E27FC236}">
                <a16:creationId xmlns:a16="http://schemas.microsoft.com/office/drawing/2014/main" id="{C6048B7F-61A0-334F-A124-7C5903822C50}"/>
              </a:ext>
            </a:extLst>
          </p:cNvPr>
          <p:cNvSpPr>
            <a:spLocks noGrp="1"/>
          </p:cNvSpPr>
          <p:nvPr>
            <p:ph idx="1"/>
          </p:nvPr>
        </p:nvSpPr>
        <p:spPr/>
        <p:txBody>
          <a:bodyPr/>
          <a:lstStyle/>
          <a:p>
            <a:r>
              <a:rPr lang="en-GB" dirty="0"/>
              <a:t>EU gas market evolution</a:t>
            </a:r>
          </a:p>
          <a:p>
            <a:pPr lvl="1"/>
            <a:r>
              <a:rPr lang="en-GB" dirty="0"/>
              <a:t>Supply and demand landscape </a:t>
            </a:r>
          </a:p>
          <a:p>
            <a:pPr lvl="1"/>
            <a:r>
              <a:rPr lang="en-GB" dirty="0"/>
              <a:t>Capacity regulation </a:t>
            </a:r>
          </a:p>
          <a:p>
            <a:pPr lvl="1"/>
            <a:r>
              <a:rPr lang="en-GB" dirty="0"/>
              <a:t>Decarbonisation</a:t>
            </a:r>
          </a:p>
        </p:txBody>
      </p:sp>
    </p:spTree>
    <p:extLst>
      <p:ext uri="{BB962C8B-B14F-4D97-AF65-F5344CB8AC3E}">
        <p14:creationId xmlns:p14="http://schemas.microsoft.com/office/powerpoint/2010/main" val="1185755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184ED-D099-4AB5-2462-C6544310457C}"/>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BC0687B5-5AF4-A4D2-764A-B3C788DB6566}"/>
              </a:ext>
            </a:extLst>
          </p:cNvPr>
          <p:cNvSpPr txBox="1"/>
          <p:nvPr/>
        </p:nvSpPr>
        <p:spPr>
          <a:xfrm>
            <a:off x="604399" y="1158303"/>
            <a:ext cx="10892276" cy="657670"/>
          </a:xfrm>
          <a:prstGeom prst="rect">
            <a:avLst/>
          </a:prstGeom>
        </p:spPr>
        <p:txBody>
          <a:bodyPr vert="horz" wrap="square" lIns="91440" tIns="45720" rIns="91440" bIns="45720" rtlCol="0" anchor="t">
            <a:noAutofit/>
          </a:bodyPr>
          <a:lstStyle/>
          <a:p>
            <a:pPr lvl="0">
              <a:spcAft>
                <a:spcPts val="1800"/>
              </a:spcAft>
              <a:buClr>
                <a:srgbClr val="004FEE"/>
              </a:buClr>
              <a:defRPr/>
            </a:pPr>
            <a:r>
              <a:rPr lang="en-GB" sz="1600" b="1" dirty="0">
                <a:solidFill>
                  <a:schemeClr val="tx2"/>
                </a:solidFill>
              </a:rPr>
              <a:t>… , yet market tightness and external shocks can impact price dynamics</a:t>
            </a:r>
            <a:r>
              <a:rPr lang="sl-SI" sz="1600" b="1" dirty="0">
                <a:solidFill>
                  <a:schemeClr val="tx2"/>
                </a:solidFill>
              </a:rPr>
              <a:t>.</a:t>
            </a:r>
            <a:endParaRPr lang="en-GB" sz="1600" b="1" dirty="0">
              <a:solidFill>
                <a:schemeClr val="tx2"/>
              </a:solidFill>
            </a:endParaRPr>
          </a:p>
          <a:p>
            <a:pPr>
              <a:spcAft>
                <a:spcPts val="600"/>
              </a:spcAft>
              <a:buClr>
                <a:srgbClr val="004FEE"/>
              </a:buClr>
              <a:defRPr/>
            </a:pPr>
            <a:r>
              <a:rPr lang="en-GB" sz="1200" dirty="0">
                <a:solidFill>
                  <a:schemeClr val="tx1">
                    <a:lumMod val="50000"/>
                    <a:lumOff val="50000"/>
                  </a:schemeClr>
                </a:solidFill>
                <a:cs typeface="Arial" panose="020B0604020202020204" pitchFamily="34" charset="0"/>
              </a:rPr>
              <a:t>TTF price Jan</a:t>
            </a:r>
            <a:r>
              <a:rPr lang="sl-SI" sz="1200" dirty="0">
                <a:solidFill>
                  <a:schemeClr val="tx1">
                    <a:lumMod val="50000"/>
                    <a:lumOff val="50000"/>
                  </a:schemeClr>
                </a:solidFill>
                <a:cs typeface="Arial" panose="020B0604020202020204" pitchFamily="34" charset="0"/>
              </a:rPr>
              <a:t>uary</a:t>
            </a:r>
            <a:r>
              <a:rPr lang="en-GB" sz="1200" dirty="0">
                <a:solidFill>
                  <a:schemeClr val="tx1">
                    <a:lumMod val="50000"/>
                    <a:lumOff val="50000"/>
                  </a:schemeClr>
                </a:solidFill>
                <a:cs typeface="Arial" panose="020B0604020202020204" pitchFamily="34" charset="0"/>
              </a:rPr>
              <a:t> 2021-April 2026 (EUR/MWh)</a:t>
            </a:r>
            <a:endParaRPr lang="en-GB" sz="1200" b="1" dirty="0">
              <a:solidFill>
                <a:schemeClr val="tx2"/>
              </a:solidFill>
            </a:endParaRPr>
          </a:p>
          <a:p>
            <a:pPr lvl="0">
              <a:spcAft>
                <a:spcPts val="600"/>
              </a:spcAft>
              <a:buClr>
                <a:srgbClr val="004FEE"/>
              </a:buClr>
              <a:defRPr/>
            </a:pPr>
            <a:endParaRPr kumimoji="0" lang="en-GB" b="1" i="0" u="none" strike="noStrike" kern="1200" cap="none" spc="0" normalizeH="0" baseline="0" noProof="0" dirty="0">
              <a:ln>
                <a:noFill/>
              </a:ln>
              <a:solidFill>
                <a:schemeClr val="tx2"/>
              </a:solidFill>
              <a:effectLst/>
              <a:uLnTx/>
              <a:uFillTx/>
              <a:ea typeface="+mn-ea"/>
              <a:cs typeface="+mn-cs"/>
            </a:endParaRPr>
          </a:p>
        </p:txBody>
      </p:sp>
      <p:sp>
        <p:nvSpPr>
          <p:cNvPr id="2" name="Title 1">
            <a:extLst>
              <a:ext uri="{FF2B5EF4-FFF2-40B4-BE49-F238E27FC236}">
                <a16:creationId xmlns:a16="http://schemas.microsoft.com/office/drawing/2014/main" id="{80A75923-B1A4-6E69-60F1-1117F9330239}"/>
              </a:ext>
            </a:extLst>
          </p:cNvPr>
          <p:cNvSpPr>
            <a:spLocks noGrp="1"/>
          </p:cNvSpPr>
          <p:nvPr>
            <p:ph type="title"/>
          </p:nvPr>
        </p:nvSpPr>
        <p:spPr>
          <a:xfrm>
            <a:off x="2487134" y="-6838"/>
            <a:ext cx="9009541" cy="1080000"/>
          </a:xfrm>
        </p:spPr>
        <p:txBody>
          <a:bodyPr vert="horz" lIns="0" tIns="180000" rIns="0" bIns="180000" rtlCol="0" anchor="ctr">
            <a:noAutofit/>
          </a:bodyPr>
          <a:lstStyle/>
          <a:p>
            <a:r>
              <a:rPr lang="en-GB" sz="2400" dirty="0"/>
              <a:t>EU gas market has adapted to changed flows post-2022 …</a:t>
            </a:r>
          </a:p>
        </p:txBody>
      </p:sp>
      <p:sp>
        <p:nvSpPr>
          <p:cNvPr id="4" name="Slide Number Placeholder 3">
            <a:extLst>
              <a:ext uri="{FF2B5EF4-FFF2-40B4-BE49-F238E27FC236}">
                <a16:creationId xmlns:a16="http://schemas.microsoft.com/office/drawing/2014/main" id="{C9C59DD4-619B-2AA1-B639-1E07AF7BFE1A}"/>
              </a:ext>
            </a:extLst>
          </p:cNvPr>
          <p:cNvSpPr>
            <a:spLocks noGrp="1"/>
          </p:cNvSpPr>
          <p:nvPr>
            <p:ph type="sldNum" sz="quarter" idx="12"/>
          </p:nvPr>
        </p:nvSpPr>
        <p:spPr/>
        <p:txBody>
          <a:bodyPr/>
          <a:lstStyle/>
          <a:p>
            <a:fld id="{68E16D21-2873-7F4D-BC1C-4DCC7B7156B8}" type="slidenum">
              <a:rPr lang="en-SI" smtClean="0"/>
              <a:t>3</a:t>
            </a:fld>
            <a:endParaRPr lang="en-SI"/>
          </a:p>
        </p:txBody>
      </p:sp>
      <p:sp>
        <p:nvSpPr>
          <p:cNvPr id="16" name="TextBox 15">
            <a:extLst>
              <a:ext uri="{FF2B5EF4-FFF2-40B4-BE49-F238E27FC236}">
                <a16:creationId xmlns:a16="http://schemas.microsoft.com/office/drawing/2014/main" id="{FDC56AED-E316-5177-C64C-C1F2E57C523B}"/>
              </a:ext>
            </a:extLst>
          </p:cNvPr>
          <p:cNvSpPr txBox="1"/>
          <p:nvPr/>
        </p:nvSpPr>
        <p:spPr>
          <a:xfrm>
            <a:off x="695325" y="6288411"/>
            <a:ext cx="6309475" cy="569589"/>
          </a:xfrm>
          <a:prstGeom prst="rect">
            <a:avLst/>
          </a:prstGeom>
          <a:noFill/>
        </p:spPr>
        <p:txBody>
          <a:bodyPr wrap="square" anchor="ctr">
            <a:noAutofit/>
          </a:bodyPr>
          <a:lstStyle/>
          <a:p>
            <a:pPr marL="0" marR="0" lvl="0" indent="0" algn="l" defTabSz="914400" rtl="0" eaLnBrk="1" fontAlgn="auto" latinLnBrk="0" hangingPunct="1">
              <a:lnSpc>
                <a:spcPct val="90000"/>
              </a:lnSpc>
              <a:spcBef>
                <a:spcPts val="600"/>
              </a:spcBef>
              <a:spcAft>
                <a:spcPts val="600"/>
              </a:spcAft>
              <a:buClr>
                <a:srgbClr val="004FEE"/>
              </a:buClr>
              <a:buSzTx/>
              <a:buFont typeface="Arial" panose="020B0604020202020204" pitchFamily="34" charset="0"/>
              <a:buNone/>
              <a:tabLst/>
              <a:defRPr/>
            </a:pPr>
            <a:r>
              <a:rPr kumimoji="0" lang="en-GB" sz="1000" b="0" i="0" u="none" strike="noStrike" kern="1200" cap="none" spc="0" normalizeH="0" baseline="0" noProof="0" dirty="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rPr>
              <a:t>Source: ACER </a:t>
            </a:r>
            <a:r>
              <a:rPr lang="en-GB" sz="1000" dirty="0">
                <a:solidFill>
                  <a:srgbClr val="000000">
                    <a:lumMod val="50000"/>
                    <a:lumOff val="50000"/>
                  </a:srgbClr>
                </a:solidFill>
                <a:latin typeface="Arial" panose="020B0604020202020204" pitchFamily="34" charset="0"/>
                <a:cs typeface="Arial" panose="020B0604020202020204" pitchFamily="34" charset="0"/>
              </a:rPr>
              <a:t>based on ICIS</a:t>
            </a:r>
            <a:r>
              <a:rPr kumimoji="0" lang="en-GB" sz="1000" b="0" i="0" u="none" strike="noStrike" kern="1200" cap="none" spc="0" normalizeH="0" baseline="0" noProof="0" dirty="0">
                <a:ln>
                  <a:noFill/>
                </a:ln>
                <a:solidFill>
                  <a:srgbClr val="000000">
                    <a:lumMod val="50000"/>
                    <a:lumOff val="50000"/>
                  </a:srgbClr>
                </a:solidFill>
                <a:effectLst/>
                <a:uLnTx/>
                <a:uFillTx/>
                <a:latin typeface="Arial" panose="020B0604020202020204" pitchFamily="34" charset="0"/>
                <a:ea typeface="+mn-ea"/>
                <a:cs typeface="Arial" panose="020B0604020202020204" pitchFamily="34" charset="0"/>
              </a:rPr>
              <a:t>.</a:t>
            </a:r>
          </a:p>
        </p:txBody>
      </p:sp>
      <p:grpSp>
        <p:nvGrpSpPr>
          <p:cNvPr id="5" name="Group 4">
            <a:extLst>
              <a:ext uri="{FF2B5EF4-FFF2-40B4-BE49-F238E27FC236}">
                <a16:creationId xmlns:a16="http://schemas.microsoft.com/office/drawing/2014/main" id="{DC88F64F-E3A9-BC0E-909B-FBBCC586934A}"/>
              </a:ext>
            </a:extLst>
          </p:cNvPr>
          <p:cNvGrpSpPr/>
          <p:nvPr/>
        </p:nvGrpSpPr>
        <p:grpSpPr>
          <a:xfrm>
            <a:off x="613924" y="1645366"/>
            <a:ext cx="11103017" cy="4634775"/>
            <a:chOff x="432750" y="1597741"/>
            <a:chExt cx="11246091" cy="4634775"/>
          </a:xfrm>
        </p:grpSpPr>
        <p:pic>
          <p:nvPicPr>
            <p:cNvPr id="21" name="Graphic 20">
              <a:extLst>
                <a:ext uri="{FF2B5EF4-FFF2-40B4-BE49-F238E27FC236}">
                  <a16:creationId xmlns:a16="http://schemas.microsoft.com/office/drawing/2014/main" id="{79848AFC-92A3-2B2B-52FF-B24E8D832D3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2750" y="2533014"/>
              <a:ext cx="11246091" cy="3699502"/>
            </a:xfrm>
            <a:prstGeom prst="rect">
              <a:avLst/>
            </a:prstGeom>
          </p:spPr>
        </p:pic>
        <p:grpSp>
          <p:nvGrpSpPr>
            <p:cNvPr id="36" name="Group 35">
              <a:extLst>
                <a:ext uri="{FF2B5EF4-FFF2-40B4-BE49-F238E27FC236}">
                  <a16:creationId xmlns:a16="http://schemas.microsoft.com/office/drawing/2014/main" id="{D5225736-116D-60E2-3385-79B4083071AC}"/>
                </a:ext>
              </a:extLst>
            </p:cNvPr>
            <p:cNvGrpSpPr/>
            <p:nvPr/>
          </p:nvGrpSpPr>
          <p:grpSpPr>
            <a:xfrm>
              <a:off x="1084417" y="1960659"/>
              <a:ext cx="3223954" cy="1527492"/>
              <a:chOff x="2405928" y="1996982"/>
              <a:chExt cx="1754970" cy="757466"/>
            </a:xfrm>
          </p:grpSpPr>
          <p:sp>
            <p:nvSpPr>
              <p:cNvPr id="41" name="Rectangle: Rounded Corners 40">
                <a:extLst>
                  <a:ext uri="{FF2B5EF4-FFF2-40B4-BE49-F238E27FC236}">
                    <a16:creationId xmlns:a16="http://schemas.microsoft.com/office/drawing/2014/main" id="{AEB1CC46-2B36-AD0A-0EC0-4BDEC7D79698}"/>
                  </a:ext>
                </a:extLst>
              </p:cNvPr>
              <p:cNvSpPr/>
              <p:nvPr/>
            </p:nvSpPr>
            <p:spPr>
              <a:xfrm>
                <a:off x="2405928" y="1996982"/>
                <a:ext cx="1754970" cy="729126"/>
              </a:xfrm>
              <a:prstGeom prst="roundRect">
                <a:avLst/>
              </a:prstGeom>
              <a:solidFill>
                <a:schemeClr val="accent2">
                  <a:lumMod val="40000"/>
                  <a:lumOff val="6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42" name="TextBox 41">
                <a:extLst>
                  <a:ext uri="{FF2B5EF4-FFF2-40B4-BE49-F238E27FC236}">
                    <a16:creationId xmlns:a16="http://schemas.microsoft.com/office/drawing/2014/main" id="{9E57E670-F175-EA98-BA45-DA2A7B64B74B}"/>
                  </a:ext>
                </a:extLst>
              </p:cNvPr>
              <p:cNvSpPr txBox="1"/>
              <p:nvPr/>
            </p:nvSpPr>
            <p:spPr>
              <a:xfrm>
                <a:off x="2405928" y="2025322"/>
                <a:ext cx="1754969" cy="729126"/>
              </a:xfrm>
              <a:prstGeom prst="rect">
                <a:avLst/>
              </a:prstGeom>
            </p:spPr>
            <p:txBody>
              <a:bodyPr vert="horz" wrap="square" lIns="91440" tIns="45720" rIns="91440" bIns="45720" rtlCol="0" anchor="t">
                <a:noAutofit/>
              </a:bodyPr>
              <a:lstStyle/>
              <a:p>
                <a:pPr algn="ctr">
                  <a:spcAft>
                    <a:spcPts val="600"/>
                  </a:spcAft>
                </a:pPr>
                <a:r>
                  <a:rPr lang="en-GB" sz="1100" b="1" dirty="0">
                    <a:solidFill>
                      <a:schemeClr val="tx2"/>
                    </a:solidFill>
                  </a:rPr>
                  <a:t>2022-2023</a:t>
                </a:r>
              </a:p>
              <a:p>
                <a:pPr algn="ctr"/>
                <a:r>
                  <a:rPr lang="en-GB" sz="1100" dirty="0"/>
                  <a:t>A volatile and high price period characterised by the mismatch between supply and demand. </a:t>
                </a:r>
              </a:p>
              <a:p>
                <a:pPr algn="ctr"/>
                <a:r>
                  <a:rPr lang="en-GB" sz="1100" dirty="0"/>
                  <a:t>Disruption of Russian gas supplies call for the restructuring of gas supplies, leading to flows reconfiguration with pressure points on the gas network (increasing congestion).</a:t>
                </a:r>
                <a:endParaRPr lang="en-GB" sz="1100" b="1" dirty="0">
                  <a:solidFill>
                    <a:schemeClr val="tx2"/>
                  </a:solidFill>
                </a:endParaRPr>
              </a:p>
            </p:txBody>
          </p:sp>
        </p:grpSp>
        <p:grpSp>
          <p:nvGrpSpPr>
            <p:cNvPr id="37" name="Group 36">
              <a:extLst>
                <a:ext uri="{FF2B5EF4-FFF2-40B4-BE49-F238E27FC236}">
                  <a16:creationId xmlns:a16="http://schemas.microsoft.com/office/drawing/2014/main" id="{C8AC8008-97D3-2B11-415C-3B21DB033630}"/>
                </a:ext>
              </a:extLst>
            </p:cNvPr>
            <p:cNvGrpSpPr/>
            <p:nvPr/>
          </p:nvGrpSpPr>
          <p:grpSpPr>
            <a:xfrm>
              <a:off x="8500739" y="3030275"/>
              <a:ext cx="2763349" cy="1441093"/>
              <a:chOff x="5562120" y="1900345"/>
              <a:chExt cx="1486454" cy="715959"/>
            </a:xfrm>
          </p:grpSpPr>
          <p:sp>
            <p:nvSpPr>
              <p:cNvPr id="39" name="Rectangle: Rounded Corners 38">
                <a:extLst>
                  <a:ext uri="{FF2B5EF4-FFF2-40B4-BE49-F238E27FC236}">
                    <a16:creationId xmlns:a16="http://schemas.microsoft.com/office/drawing/2014/main" id="{92DD249E-70E8-DD94-BF1D-841EC50D7B17}"/>
                  </a:ext>
                </a:extLst>
              </p:cNvPr>
              <p:cNvSpPr/>
              <p:nvPr/>
            </p:nvSpPr>
            <p:spPr>
              <a:xfrm>
                <a:off x="5562120" y="1900345"/>
                <a:ext cx="1478284" cy="715959"/>
              </a:xfrm>
              <a:prstGeom prst="roundRect">
                <a:avLst/>
              </a:prstGeom>
              <a:solidFill>
                <a:schemeClr val="accent3">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0" name="TextBox 39">
                <a:extLst>
                  <a:ext uri="{FF2B5EF4-FFF2-40B4-BE49-F238E27FC236}">
                    <a16:creationId xmlns:a16="http://schemas.microsoft.com/office/drawing/2014/main" id="{A4A979A8-EA04-146F-062A-5E6BF9D7C54E}"/>
                  </a:ext>
                </a:extLst>
              </p:cNvPr>
              <p:cNvSpPr txBox="1"/>
              <p:nvPr/>
            </p:nvSpPr>
            <p:spPr>
              <a:xfrm>
                <a:off x="5570289" y="1930454"/>
                <a:ext cx="1478285" cy="649232"/>
              </a:xfrm>
              <a:prstGeom prst="rect">
                <a:avLst/>
              </a:prstGeom>
            </p:spPr>
            <p:txBody>
              <a:bodyPr vert="horz" wrap="square" lIns="91440" tIns="45720" rIns="91440" bIns="45720" rtlCol="0" anchor="t">
                <a:noAutofit/>
              </a:bodyPr>
              <a:lstStyle/>
              <a:p>
                <a:pPr algn="ctr">
                  <a:spcAft>
                    <a:spcPts val="600"/>
                  </a:spcAft>
                </a:pPr>
                <a:r>
                  <a:rPr lang="en-GB" sz="1100" b="1" dirty="0">
                    <a:solidFill>
                      <a:schemeClr val="tx2"/>
                    </a:solidFill>
                  </a:rPr>
                  <a:t>2026</a:t>
                </a:r>
              </a:p>
              <a:p>
                <a:pPr algn="ctr">
                  <a:spcAft>
                    <a:spcPts val="600"/>
                  </a:spcAft>
                </a:pPr>
                <a:r>
                  <a:rPr lang="en-GB" sz="1100" dirty="0"/>
                  <a:t>New period of price volatility due to external shock factors (Strait of Hormuz closure). Due to the increased supply flexibility provided by the LNG, the impact for now is rather modest.</a:t>
                </a:r>
              </a:p>
            </p:txBody>
          </p:sp>
        </p:grpSp>
        <p:sp>
          <p:nvSpPr>
            <p:cNvPr id="44" name="Right Brace 43">
              <a:extLst>
                <a:ext uri="{FF2B5EF4-FFF2-40B4-BE49-F238E27FC236}">
                  <a16:creationId xmlns:a16="http://schemas.microsoft.com/office/drawing/2014/main" id="{386A6D39-EC16-BD6F-E0C6-361549F1E617}"/>
                </a:ext>
              </a:extLst>
            </p:cNvPr>
            <p:cNvSpPr/>
            <p:nvPr/>
          </p:nvSpPr>
          <p:spPr>
            <a:xfrm rot="16200000">
              <a:off x="4502775" y="1857653"/>
              <a:ext cx="277829" cy="3555368"/>
            </a:xfrm>
            <a:prstGeom prst="rightBrace">
              <a:avLst>
                <a:gd name="adj1" fmla="val 33333"/>
                <a:gd name="adj2" fmla="val 16863"/>
              </a:avLst>
            </a:prstGeom>
            <a:ln w="19050">
              <a:solidFill>
                <a:schemeClr val="accent2">
                  <a:lumMod val="7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5" name="Right Brace 44">
              <a:extLst>
                <a:ext uri="{FF2B5EF4-FFF2-40B4-BE49-F238E27FC236}">
                  <a16:creationId xmlns:a16="http://schemas.microsoft.com/office/drawing/2014/main" id="{3922CED4-ED18-EE74-56C3-4EC57FCAD447}"/>
                </a:ext>
              </a:extLst>
            </p:cNvPr>
            <p:cNvSpPr/>
            <p:nvPr/>
          </p:nvSpPr>
          <p:spPr>
            <a:xfrm rot="16200000">
              <a:off x="10989534" y="4529542"/>
              <a:ext cx="212526" cy="552792"/>
            </a:xfrm>
            <a:prstGeom prst="rightBrace">
              <a:avLst>
                <a:gd name="adj1" fmla="val 33333"/>
                <a:gd name="adj2" fmla="val 51766"/>
              </a:avLst>
            </a:prstGeom>
            <a:ln w="19050">
              <a:solidFill>
                <a:schemeClr val="accent3">
                  <a:lumMod val="7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14" name="Group 13">
              <a:extLst>
                <a:ext uri="{FF2B5EF4-FFF2-40B4-BE49-F238E27FC236}">
                  <a16:creationId xmlns:a16="http://schemas.microsoft.com/office/drawing/2014/main" id="{0CCBA2DC-5E58-AB44-415B-C51970451F00}"/>
                </a:ext>
              </a:extLst>
            </p:cNvPr>
            <p:cNvGrpSpPr/>
            <p:nvPr/>
          </p:nvGrpSpPr>
          <p:grpSpPr>
            <a:xfrm>
              <a:off x="5529628" y="1597741"/>
              <a:ext cx="3036533" cy="1423008"/>
              <a:chOff x="6202876" y="1862604"/>
              <a:chExt cx="3036533" cy="1423008"/>
            </a:xfrm>
          </p:grpSpPr>
          <p:sp>
            <p:nvSpPr>
              <p:cNvPr id="7" name="Rectangle: Rounded Corners 6">
                <a:extLst>
                  <a:ext uri="{FF2B5EF4-FFF2-40B4-BE49-F238E27FC236}">
                    <a16:creationId xmlns:a16="http://schemas.microsoft.com/office/drawing/2014/main" id="{F9D36C96-6682-9E41-0BC1-FF82E778BBBB}"/>
                  </a:ext>
                </a:extLst>
              </p:cNvPr>
              <p:cNvSpPr/>
              <p:nvPr/>
            </p:nvSpPr>
            <p:spPr>
              <a:xfrm>
                <a:off x="6202876" y="1862604"/>
                <a:ext cx="3036533" cy="1396071"/>
              </a:xfrm>
              <a:prstGeom prst="roundRect">
                <a:avLst/>
              </a:prstGeom>
              <a:solidFill>
                <a:schemeClr val="accent6">
                  <a:lumMod val="40000"/>
                  <a:lumOff val="6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 name="TextBox 2">
                <a:extLst>
                  <a:ext uri="{FF2B5EF4-FFF2-40B4-BE49-F238E27FC236}">
                    <a16:creationId xmlns:a16="http://schemas.microsoft.com/office/drawing/2014/main" id="{316169DF-9E79-20F8-F069-B209525EEB6F}"/>
                  </a:ext>
                </a:extLst>
              </p:cNvPr>
              <p:cNvSpPr txBox="1"/>
              <p:nvPr/>
            </p:nvSpPr>
            <p:spPr>
              <a:xfrm>
                <a:off x="6208555" y="1949658"/>
                <a:ext cx="3025174" cy="1335954"/>
              </a:xfrm>
              <a:prstGeom prst="rect">
                <a:avLst/>
              </a:prstGeom>
            </p:spPr>
            <p:txBody>
              <a:bodyPr vert="horz" wrap="square" lIns="91440" tIns="45720" rIns="91440" bIns="45720" rtlCol="0" anchor="t">
                <a:normAutofit fontScale="85000" lnSpcReduction="20000"/>
              </a:bodyPr>
              <a:lstStyle/>
              <a:p>
                <a:pPr algn="ctr">
                  <a:spcAft>
                    <a:spcPts val="600"/>
                  </a:spcAft>
                </a:pPr>
                <a:r>
                  <a:rPr lang="en-GB" sz="1300" b="1" dirty="0">
                    <a:solidFill>
                      <a:schemeClr val="tx2"/>
                    </a:solidFill>
                  </a:rPr>
                  <a:t>2024-2025</a:t>
                </a:r>
              </a:p>
              <a:p>
                <a:pPr algn="ctr">
                  <a:spcAft>
                    <a:spcPts val="100"/>
                  </a:spcAft>
                </a:pPr>
                <a:r>
                  <a:rPr lang="en-GB" sz="1300" dirty="0"/>
                  <a:t>A period of stabilisation and consolidation, during which price volatility eased despite the remaining uncertainty.</a:t>
                </a:r>
              </a:p>
              <a:p>
                <a:pPr algn="ctr">
                  <a:spcAft>
                    <a:spcPts val="100"/>
                  </a:spcAft>
                </a:pPr>
                <a:r>
                  <a:rPr lang="en-GB" sz="1300" dirty="0"/>
                  <a:t>Infrastructure upgrades to pipelines and LNG terminals reduced bottlenecks and congestion, improving flexible routing across the EU.</a:t>
                </a:r>
              </a:p>
            </p:txBody>
          </p:sp>
        </p:grpSp>
        <p:sp>
          <p:nvSpPr>
            <p:cNvPr id="8" name="Right Brace 7">
              <a:extLst>
                <a:ext uri="{FF2B5EF4-FFF2-40B4-BE49-F238E27FC236}">
                  <a16:creationId xmlns:a16="http://schemas.microsoft.com/office/drawing/2014/main" id="{49371FC0-E85B-3166-502B-D613BA9AF19F}"/>
                </a:ext>
              </a:extLst>
            </p:cNvPr>
            <p:cNvSpPr/>
            <p:nvPr/>
          </p:nvSpPr>
          <p:spPr>
            <a:xfrm rot="16200000">
              <a:off x="8537955" y="2438554"/>
              <a:ext cx="277830" cy="4179355"/>
            </a:xfrm>
            <a:prstGeom prst="rightBrace">
              <a:avLst>
                <a:gd name="adj1" fmla="val 33333"/>
                <a:gd name="adj2" fmla="val 34201"/>
              </a:avLst>
            </a:prstGeom>
            <a:ln w="19050">
              <a:solidFill>
                <a:schemeClr val="accent6">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6" name="Connector: Elbow 5">
              <a:extLst>
                <a:ext uri="{FF2B5EF4-FFF2-40B4-BE49-F238E27FC236}">
                  <a16:creationId xmlns:a16="http://schemas.microsoft.com/office/drawing/2014/main" id="{BE0BEE93-719F-F071-A876-010829A81F3C}"/>
                </a:ext>
              </a:extLst>
            </p:cNvPr>
            <p:cNvCxnSpPr>
              <a:cxnSpLocks/>
              <a:stCxn id="8" idx="1"/>
            </p:cNvCxnSpPr>
            <p:nvPr/>
          </p:nvCxnSpPr>
          <p:spPr>
            <a:xfrm rot="5400000" flipH="1">
              <a:off x="7082771" y="3455514"/>
              <a:ext cx="1264082" cy="603525"/>
            </a:xfrm>
            <a:prstGeom prst="curvedConnector3">
              <a:avLst>
                <a:gd name="adj1" fmla="val 53054"/>
              </a:avLst>
            </a:prstGeom>
            <a:ln w="19050">
              <a:solidFill>
                <a:schemeClr val="accent6">
                  <a:lumMod val="60000"/>
                  <a:lumOff val="40000"/>
                </a:schemeClr>
              </a:solidFill>
              <a:prstDash val="sysDot"/>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7" name="Connector: Elbow 5">
              <a:extLst>
                <a:ext uri="{FF2B5EF4-FFF2-40B4-BE49-F238E27FC236}">
                  <a16:creationId xmlns:a16="http://schemas.microsoft.com/office/drawing/2014/main" id="{CC33FC3B-1E07-D072-2970-45B2D1701998}"/>
                </a:ext>
              </a:extLst>
            </p:cNvPr>
            <p:cNvCxnSpPr>
              <a:cxnSpLocks/>
            </p:cNvCxnSpPr>
            <p:nvPr/>
          </p:nvCxnSpPr>
          <p:spPr>
            <a:xfrm rot="5400000" flipH="1" flipV="1">
              <a:off x="10740032" y="4209247"/>
              <a:ext cx="915808" cy="101932"/>
            </a:xfrm>
            <a:prstGeom prst="curvedConnector4">
              <a:avLst>
                <a:gd name="adj1" fmla="val 15031"/>
                <a:gd name="adj2" fmla="val 324267"/>
              </a:avLst>
            </a:prstGeom>
            <a:ln w="19050">
              <a:solidFill>
                <a:schemeClr val="accent3">
                  <a:lumMod val="75000"/>
                </a:schemeClr>
              </a:solidFill>
              <a:prstDash val="sysDot"/>
              <a:headEnd type="none"/>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57791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1C824-AADA-C6BB-4645-013E12C3DDF0}"/>
            </a:ext>
          </a:extLst>
        </p:cNvPr>
        <p:cNvGrpSpPr/>
        <p:nvPr/>
      </p:nvGrpSpPr>
      <p:grpSpPr>
        <a:xfrm>
          <a:off x="0" y="0"/>
          <a:ext cx="0" cy="0"/>
          <a:chOff x="0" y="0"/>
          <a:chExt cx="0" cy="0"/>
        </a:xfrm>
      </p:grpSpPr>
      <p:pic>
        <p:nvPicPr>
          <p:cNvPr id="20" name="Graphic 19">
            <a:extLst>
              <a:ext uri="{FF2B5EF4-FFF2-40B4-BE49-F238E27FC236}">
                <a16:creationId xmlns:a16="http://schemas.microsoft.com/office/drawing/2014/main" id="{8C75A4E7-D83C-A5DC-135F-551DAD7951E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26824" y="1666348"/>
            <a:ext cx="10769851" cy="4615650"/>
          </a:xfrm>
          <a:prstGeom prst="rect">
            <a:avLst/>
          </a:prstGeom>
        </p:spPr>
      </p:pic>
      <p:sp>
        <p:nvSpPr>
          <p:cNvPr id="8" name="Title 7">
            <a:extLst>
              <a:ext uri="{FF2B5EF4-FFF2-40B4-BE49-F238E27FC236}">
                <a16:creationId xmlns:a16="http://schemas.microsoft.com/office/drawing/2014/main" id="{00E9ABD5-A16E-DEF3-FF7E-E2E8CA20DF61}"/>
              </a:ext>
            </a:extLst>
          </p:cNvPr>
          <p:cNvSpPr>
            <a:spLocks noGrp="1"/>
          </p:cNvSpPr>
          <p:nvPr>
            <p:ph type="title"/>
          </p:nvPr>
        </p:nvSpPr>
        <p:spPr/>
        <p:txBody>
          <a:bodyPr/>
          <a:lstStyle/>
          <a:p>
            <a:r>
              <a:rPr lang="en-GB" sz="2400" dirty="0">
                <a:latin typeface="Arial" panose="020B0604020202020204"/>
              </a:rPr>
              <a:t>Supply diversification drives flows’ reconfiguration</a:t>
            </a:r>
            <a:endParaRPr lang="en-GB" sz="2400" dirty="0"/>
          </a:p>
        </p:txBody>
      </p:sp>
      <p:sp>
        <p:nvSpPr>
          <p:cNvPr id="3" name="Slide Number Placeholder 2">
            <a:extLst>
              <a:ext uri="{FF2B5EF4-FFF2-40B4-BE49-F238E27FC236}">
                <a16:creationId xmlns:a16="http://schemas.microsoft.com/office/drawing/2014/main" id="{A05F3757-8D1C-B926-D76F-E2830B7182BE}"/>
              </a:ext>
            </a:extLst>
          </p:cNvPr>
          <p:cNvSpPr>
            <a:spLocks noGrp="1"/>
          </p:cNvSpPr>
          <p:nvPr>
            <p:ph type="sldNum" sz="quarter" idx="12"/>
          </p:nvPr>
        </p:nvSpPr>
        <p:spPr/>
        <p:txBody>
          <a:bodyPr/>
          <a:lstStyle/>
          <a:p>
            <a:fld id="{68E16D21-2873-7F4D-BC1C-4DCC7B7156B8}" type="slidenum">
              <a:rPr lang="en-SI" smtClean="0"/>
              <a:t>4</a:t>
            </a:fld>
            <a:endParaRPr lang="en-SI"/>
          </a:p>
        </p:txBody>
      </p:sp>
      <p:sp>
        <p:nvSpPr>
          <p:cNvPr id="10" name="Text Placeholder 9">
            <a:extLst>
              <a:ext uri="{FF2B5EF4-FFF2-40B4-BE49-F238E27FC236}">
                <a16:creationId xmlns:a16="http://schemas.microsoft.com/office/drawing/2014/main" id="{4B53A137-AC84-6E9C-97E6-7E9EFCF954CF}"/>
              </a:ext>
            </a:extLst>
          </p:cNvPr>
          <p:cNvSpPr>
            <a:spLocks noGrp="1"/>
          </p:cNvSpPr>
          <p:nvPr>
            <p:ph type="body" sz="quarter" idx="14"/>
          </p:nvPr>
        </p:nvSpPr>
        <p:spPr/>
        <p:txBody>
          <a:bodyPr/>
          <a:lstStyle/>
          <a:p>
            <a:pPr>
              <a:spcBef>
                <a:spcPts val="0"/>
              </a:spcBef>
              <a:spcAft>
                <a:spcPts val="0"/>
              </a:spcAft>
            </a:pPr>
            <a:r>
              <a:rPr lang="en-GB" dirty="0"/>
              <a:t>Source: ACER based on Eurostat, JRC, ENTSOG, ICIS.</a:t>
            </a:r>
          </a:p>
          <a:p>
            <a:pPr lvl="0">
              <a:defRPr/>
            </a:pPr>
            <a:r>
              <a:rPr lang="en-GB" dirty="0">
                <a:solidFill>
                  <a:srgbClr val="FFFFFF">
                    <a:lumMod val="50000"/>
                  </a:srgbClr>
                </a:solidFill>
                <a:latin typeface="Arial" panose="020B0604020202020204"/>
              </a:rPr>
              <a:t>*</a:t>
            </a:r>
            <a:r>
              <a:rPr lang="en-GB" dirty="0">
                <a:solidFill>
                  <a:srgbClr val="FFFFFF">
                    <a:lumMod val="50000"/>
                  </a:srgbClr>
                </a:solidFill>
              </a:rPr>
              <a:t> More details can be found in </a:t>
            </a:r>
            <a:r>
              <a:rPr lang="en-GB" dirty="0">
                <a:solidFill>
                  <a:srgbClr val="FFFFFF">
                    <a:lumMod val="50000"/>
                  </a:srgbClr>
                </a:solidFill>
                <a:hlinkClick r:id="rId3"/>
              </a:rPr>
              <a:t>ACER’s report on capacity use and booking trends in European natural gas markets</a:t>
            </a:r>
            <a:r>
              <a:rPr lang="en-GB" dirty="0">
                <a:solidFill>
                  <a:srgbClr val="FFFFFF">
                    <a:lumMod val="50000"/>
                  </a:srgbClr>
                </a:solidFill>
              </a:rPr>
              <a:t>.</a:t>
            </a:r>
            <a:endParaRPr lang="en-GB" dirty="0">
              <a:solidFill>
                <a:srgbClr val="FFFFFF">
                  <a:lumMod val="50000"/>
                </a:srgbClr>
              </a:solidFill>
              <a:latin typeface="Arial" panose="020B0604020202020204"/>
            </a:endParaRPr>
          </a:p>
        </p:txBody>
      </p:sp>
      <p:sp>
        <p:nvSpPr>
          <p:cNvPr id="27" name="Arc 26">
            <a:extLst>
              <a:ext uri="{FF2B5EF4-FFF2-40B4-BE49-F238E27FC236}">
                <a16:creationId xmlns:a16="http://schemas.microsoft.com/office/drawing/2014/main" id="{10FF48CF-47C0-D56D-7D38-D1DD72E2465B}"/>
              </a:ext>
            </a:extLst>
          </p:cNvPr>
          <p:cNvSpPr/>
          <p:nvPr/>
        </p:nvSpPr>
        <p:spPr>
          <a:xfrm rot="19289402" flipH="1" flipV="1">
            <a:off x="8453068" y="3031175"/>
            <a:ext cx="2818562" cy="1482104"/>
          </a:xfrm>
          <a:prstGeom prst="arc">
            <a:avLst>
              <a:gd name="adj1" fmla="val 10884492"/>
              <a:gd name="adj2" fmla="val 13504540"/>
            </a:avLst>
          </a:prstGeom>
          <a:ln w="25400">
            <a:solidFill>
              <a:schemeClr val="accent2">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pic>
        <p:nvPicPr>
          <p:cNvPr id="13" name="Graphic 12">
            <a:extLst>
              <a:ext uri="{FF2B5EF4-FFF2-40B4-BE49-F238E27FC236}">
                <a16:creationId xmlns:a16="http://schemas.microsoft.com/office/drawing/2014/main" id="{371191B1-DB34-F41D-A6D6-436253D7EE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500146" y="3038472"/>
            <a:ext cx="3527565" cy="2914725"/>
          </a:xfrm>
          <a:prstGeom prst="rect">
            <a:avLst/>
          </a:prstGeom>
        </p:spPr>
      </p:pic>
      <p:pic>
        <p:nvPicPr>
          <p:cNvPr id="16" name="Graphic 15">
            <a:extLst>
              <a:ext uri="{FF2B5EF4-FFF2-40B4-BE49-F238E27FC236}">
                <a16:creationId xmlns:a16="http://schemas.microsoft.com/office/drawing/2014/main" id="{8022B11A-BDDF-69B3-2410-F92A5CA1B01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61852" y="3142980"/>
            <a:ext cx="3178471" cy="2914726"/>
          </a:xfrm>
          <a:prstGeom prst="rect">
            <a:avLst/>
          </a:prstGeom>
        </p:spPr>
      </p:pic>
      <p:sp>
        <p:nvSpPr>
          <p:cNvPr id="21" name="TextBox 20">
            <a:extLst>
              <a:ext uri="{FF2B5EF4-FFF2-40B4-BE49-F238E27FC236}">
                <a16:creationId xmlns:a16="http://schemas.microsoft.com/office/drawing/2014/main" id="{FBCFE950-7155-F8AC-EA12-A6E33C86DD10}"/>
              </a:ext>
            </a:extLst>
          </p:cNvPr>
          <p:cNvSpPr txBox="1"/>
          <p:nvPr/>
        </p:nvSpPr>
        <p:spPr>
          <a:xfrm>
            <a:off x="630834" y="1145147"/>
            <a:ext cx="8820114" cy="695421"/>
          </a:xfrm>
          <a:prstGeom prst="rect">
            <a:avLst/>
          </a:prstGeom>
        </p:spPr>
        <p:txBody>
          <a:bodyPr vert="horz" wrap="square" lIns="91440" tIns="45720" rIns="91440" bIns="45720" rtlCol="0" anchor="t">
            <a:normAutofit/>
          </a:bodyPr>
          <a:lstStyle/>
          <a:p>
            <a:pPr marL="0" marR="0" lvl="0" indent="0" algn="l" defTabSz="457200" rtl="0" eaLnBrk="1" fontAlgn="auto" latinLnBrk="0" hangingPunct="1">
              <a:lnSpc>
                <a:spcPct val="100000"/>
              </a:lnSpc>
              <a:spcBef>
                <a:spcPts val="0"/>
              </a:spcBef>
              <a:spcAft>
                <a:spcPts val="600"/>
              </a:spcAft>
              <a:buClr>
                <a:srgbClr val="004FEE"/>
              </a:buClr>
              <a:buSzTx/>
              <a:buFontTx/>
              <a:buNone/>
              <a:tabLst/>
              <a:defRPr/>
            </a:pPr>
            <a:r>
              <a:rPr lang="en-GB" sz="1500" b="1" dirty="0">
                <a:solidFill>
                  <a:srgbClr val="004FEE"/>
                </a:solidFill>
                <a:latin typeface="Arial" panose="020B0604020202020204"/>
              </a:rPr>
              <a:t>… while the EU is left more vulnerable to global price volatility and transport disruptions</a:t>
            </a:r>
          </a:p>
          <a:p>
            <a:pPr marL="0" marR="0" lvl="0" indent="0" algn="l" defTabSz="457200" rtl="0" eaLnBrk="1" fontAlgn="auto" latinLnBrk="0" hangingPunct="1">
              <a:lnSpc>
                <a:spcPct val="100000"/>
              </a:lnSpc>
              <a:spcBef>
                <a:spcPts val="0"/>
              </a:spcBef>
              <a:spcAft>
                <a:spcPts val="600"/>
              </a:spcAft>
              <a:buClr>
                <a:srgbClr val="004FEE"/>
              </a:buClr>
              <a:buSzTx/>
              <a:buFontTx/>
              <a:buNone/>
              <a:tabLst/>
              <a:defRPr/>
            </a:pPr>
            <a:r>
              <a:rPr lang="en-GB" sz="1200" dirty="0">
                <a:solidFill>
                  <a:schemeClr val="tx1">
                    <a:lumMod val="50000"/>
                    <a:lumOff val="50000"/>
                  </a:schemeClr>
                </a:solidFill>
                <a:latin typeface="Arial" panose="020B0604020202020204" pitchFamily="34" charset="0"/>
                <a:cs typeface="Arial" panose="020B0604020202020204" pitchFamily="34" charset="0"/>
              </a:rPr>
              <a:t>EU gas consumption evolution 2017-2025 (bcm) and share of gas supply imports in 2021 and 2025 (%)</a:t>
            </a:r>
          </a:p>
        </p:txBody>
      </p:sp>
      <p:cxnSp>
        <p:nvCxnSpPr>
          <p:cNvPr id="22" name="Straight Connector 21">
            <a:extLst>
              <a:ext uri="{FF2B5EF4-FFF2-40B4-BE49-F238E27FC236}">
                <a16:creationId xmlns:a16="http://schemas.microsoft.com/office/drawing/2014/main" id="{B4A1664E-5915-9E8C-52F0-90E3CDE43D1C}"/>
              </a:ext>
            </a:extLst>
          </p:cNvPr>
          <p:cNvCxnSpPr>
            <a:cxnSpLocks/>
          </p:cNvCxnSpPr>
          <p:nvPr/>
        </p:nvCxnSpPr>
        <p:spPr>
          <a:xfrm>
            <a:off x="8113083" y="1840568"/>
            <a:ext cx="0" cy="4347796"/>
          </a:xfrm>
          <a:prstGeom prst="line">
            <a:avLst/>
          </a:prstGeom>
          <a:ln w="31750">
            <a:solidFill>
              <a:schemeClr val="accent2">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DC3DB54-3068-56E6-3937-8E8C457B7056}"/>
              </a:ext>
            </a:extLst>
          </p:cNvPr>
          <p:cNvSpPr txBox="1"/>
          <p:nvPr/>
        </p:nvSpPr>
        <p:spPr>
          <a:xfrm>
            <a:off x="8138233" y="1724564"/>
            <a:ext cx="1847272" cy="914400"/>
          </a:xfrm>
          <a:prstGeom prst="rect">
            <a:avLst/>
          </a:prstGeom>
        </p:spPr>
        <p:txBody>
          <a:bodyPr vert="horz" wrap="square" lIns="91440" tIns="45720" rIns="91440" bIns="45720" rtlCol="0" anchor="t">
            <a:normAutofit/>
          </a:bodyPr>
          <a:lstStyle/>
          <a:p>
            <a:pPr algn="l">
              <a:spcAft>
                <a:spcPts val="600"/>
              </a:spcAft>
              <a:buClr>
                <a:schemeClr val="tx2"/>
              </a:buClr>
            </a:pPr>
            <a:r>
              <a:rPr lang="en-GB" sz="1100" dirty="0">
                <a:solidFill>
                  <a:schemeClr val="accent2">
                    <a:lumMod val="50000"/>
                  </a:schemeClr>
                </a:solidFill>
              </a:rPr>
              <a:t>Demand reduction regulation adopted in August 2022</a:t>
            </a:r>
          </a:p>
        </p:txBody>
      </p:sp>
      <p:sp>
        <p:nvSpPr>
          <p:cNvPr id="26" name="Arc 25">
            <a:extLst>
              <a:ext uri="{FF2B5EF4-FFF2-40B4-BE49-F238E27FC236}">
                <a16:creationId xmlns:a16="http://schemas.microsoft.com/office/drawing/2014/main" id="{04A0DD1B-E2C4-8348-B8CB-1FD8AF4FD449}"/>
              </a:ext>
            </a:extLst>
          </p:cNvPr>
          <p:cNvSpPr/>
          <p:nvPr/>
        </p:nvSpPr>
        <p:spPr>
          <a:xfrm rot="19289402" flipH="1" flipV="1">
            <a:off x="5344900" y="1839183"/>
            <a:ext cx="1280686" cy="1642248"/>
          </a:xfrm>
          <a:prstGeom prst="arc">
            <a:avLst>
              <a:gd name="adj1" fmla="val 10529425"/>
              <a:gd name="adj2" fmla="val 17189385"/>
            </a:avLst>
          </a:prstGeom>
          <a:ln w="25400">
            <a:solidFill>
              <a:schemeClr val="accent2">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4" name="Group 3">
            <a:extLst>
              <a:ext uri="{FF2B5EF4-FFF2-40B4-BE49-F238E27FC236}">
                <a16:creationId xmlns:a16="http://schemas.microsoft.com/office/drawing/2014/main" id="{E66A365B-4B12-897A-ACBF-C0B6F382800D}"/>
              </a:ext>
            </a:extLst>
          </p:cNvPr>
          <p:cNvGrpSpPr/>
          <p:nvPr/>
        </p:nvGrpSpPr>
        <p:grpSpPr>
          <a:xfrm>
            <a:off x="1567973" y="3505915"/>
            <a:ext cx="3036535" cy="2206936"/>
            <a:chOff x="2485791" y="1996982"/>
            <a:chExt cx="1652948" cy="940370"/>
          </a:xfrm>
        </p:grpSpPr>
        <p:sp>
          <p:nvSpPr>
            <p:cNvPr id="5" name="Rectangle: Rounded Corners 4">
              <a:extLst>
                <a:ext uri="{FF2B5EF4-FFF2-40B4-BE49-F238E27FC236}">
                  <a16:creationId xmlns:a16="http://schemas.microsoft.com/office/drawing/2014/main" id="{C782F607-21CD-6201-8937-E9C9F3DF82C1}"/>
                </a:ext>
              </a:extLst>
            </p:cNvPr>
            <p:cNvSpPr/>
            <p:nvPr/>
          </p:nvSpPr>
          <p:spPr>
            <a:xfrm>
              <a:off x="2485792" y="1996982"/>
              <a:ext cx="1652947" cy="790139"/>
            </a:xfrm>
            <a:prstGeom prst="roundRect">
              <a:avLst/>
            </a:prstGeom>
            <a:solidFill>
              <a:schemeClr val="accent2">
                <a:lumMod val="40000"/>
                <a:lumOff val="6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6" name="TextBox 5">
              <a:extLst>
                <a:ext uri="{FF2B5EF4-FFF2-40B4-BE49-F238E27FC236}">
                  <a16:creationId xmlns:a16="http://schemas.microsoft.com/office/drawing/2014/main" id="{90CE2F8E-37D0-5A2D-7705-45DED8199EB8}"/>
                </a:ext>
              </a:extLst>
            </p:cNvPr>
            <p:cNvSpPr txBox="1"/>
            <p:nvPr/>
          </p:nvSpPr>
          <p:spPr>
            <a:xfrm>
              <a:off x="2485791" y="2035034"/>
              <a:ext cx="1636141" cy="902318"/>
            </a:xfrm>
            <a:prstGeom prst="rect">
              <a:avLst/>
            </a:prstGeom>
          </p:spPr>
          <p:txBody>
            <a:bodyPr vert="horz" wrap="square" lIns="91440" tIns="45720" rIns="91440" bIns="45720" rtlCol="0" anchor="t">
              <a:normAutofit/>
            </a:bodyPr>
            <a:lstStyle/>
            <a:p>
              <a:pPr algn="ctr"/>
              <a:r>
                <a:rPr lang="en-GB" sz="1200" dirty="0"/>
                <a:t>Lower demand and a higher share of LNG in the supply mix have helped overcome the bottlenecks observed in 2022–2023, overall contributing to reduced system utilisation*.</a:t>
              </a:r>
              <a:br>
                <a:rPr lang="en-GB" sz="1200" dirty="0"/>
              </a:br>
              <a:r>
                <a:rPr lang="en-GB" sz="1200" dirty="0"/>
                <a:t>In the long term, decarbonisation trends are likely to further decrease demand and hence infrastructure use.</a:t>
              </a:r>
              <a:endParaRPr lang="en-GB" sz="1200" b="1" dirty="0">
                <a:solidFill>
                  <a:schemeClr val="tx2"/>
                </a:solidFill>
              </a:endParaRPr>
            </a:p>
          </p:txBody>
        </p:sp>
      </p:grpSp>
    </p:spTree>
    <p:extLst>
      <p:ext uri="{BB962C8B-B14F-4D97-AF65-F5344CB8AC3E}">
        <p14:creationId xmlns:p14="http://schemas.microsoft.com/office/powerpoint/2010/main" val="1560161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C5F8C-E748-60EC-47FD-ADFF16C8CEF4}"/>
            </a:ext>
          </a:extLst>
        </p:cNvPr>
        <p:cNvGrpSpPr/>
        <p:nvPr/>
      </p:nvGrpSpPr>
      <p:grpSpPr>
        <a:xfrm>
          <a:off x="0" y="0"/>
          <a:ext cx="0" cy="0"/>
          <a:chOff x="0" y="0"/>
          <a:chExt cx="0" cy="0"/>
        </a:xfrm>
      </p:grpSpPr>
      <p:pic>
        <p:nvPicPr>
          <p:cNvPr id="13" name="Graphic 12">
            <a:extLst>
              <a:ext uri="{FF2B5EF4-FFF2-40B4-BE49-F238E27FC236}">
                <a16:creationId xmlns:a16="http://schemas.microsoft.com/office/drawing/2014/main" id="{9BD42BD4-14E9-C526-657E-CAE3BF9AB3A9}"/>
              </a:ext>
            </a:extLst>
          </p:cNvPr>
          <p:cNvPicPr>
            <a:picLocks noChangeAspect="1"/>
          </p:cNvPicPr>
          <p:nvPr/>
        </p:nvPicPr>
        <p:blipFill>
          <a:blip r:embed="rId3" cstate="print">
            <a:extLst>
              <a:ext uri="{28A0092B-C50C-407E-A947-70E740481C1C}">
                <a14:useLocalDpi xmlns:a14="http://schemas.microsoft.com/office/drawing/2010/main" val="0"/>
              </a:ext>
            </a:extLst>
          </a:blip>
          <a:srcRect b="-258"/>
          <a:stretch>
            <a:fillRect/>
          </a:stretch>
        </p:blipFill>
        <p:spPr>
          <a:xfrm>
            <a:off x="5786545" y="1098449"/>
            <a:ext cx="5709455" cy="5183549"/>
          </a:xfrm>
          <a:prstGeom prst="rect">
            <a:avLst/>
          </a:prstGeom>
        </p:spPr>
      </p:pic>
      <p:sp>
        <p:nvSpPr>
          <p:cNvPr id="15" name="TextBox 14">
            <a:extLst>
              <a:ext uri="{FF2B5EF4-FFF2-40B4-BE49-F238E27FC236}">
                <a16:creationId xmlns:a16="http://schemas.microsoft.com/office/drawing/2014/main" id="{92471A47-43AA-2B9A-9614-E4D573E5087C}"/>
              </a:ext>
            </a:extLst>
          </p:cNvPr>
          <p:cNvSpPr txBox="1"/>
          <p:nvPr/>
        </p:nvSpPr>
        <p:spPr>
          <a:xfrm>
            <a:off x="614966" y="1171475"/>
            <a:ext cx="7856976" cy="576003"/>
          </a:xfrm>
          <a:prstGeom prst="rect">
            <a:avLst/>
          </a:prstGeom>
        </p:spPr>
        <p:txBody>
          <a:bodyPr vert="horz" wrap="square" lIns="91440" tIns="45720" rIns="91440" bIns="45720" rtlCol="0" anchor="t">
            <a:noAutofit/>
          </a:bodyPr>
          <a:lstStyle/>
          <a:p>
            <a:pPr marL="0" marR="0" lvl="0" indent="0" algn="l" defTabSz="457200" rtl="0" eaLnBrk="1" fontAlgn="auto" latinLnBrk="0" hangingPunct="1">
              <a:lnSpc>
                <a:spcPct val="100000"/>
              </a:lnSpc>
              <a:spcBef>
                <a:spcPts val="0"/>
              </a:spcBef>
              <a:spcAft>
                <a:spcPts val="600"/>
              </a:spcAft>
              <a:buClr>
                <a:srgbClr val="004FEE"/>
              </a:buClr>
              <a:buSzTx/>
              <a:buFontTx/>
              <a:buNone/>
              <a:tabLst/>
              <a:defRPr/>
            </a:pPr>
            <a:r>
              <a:rPr lang="sl-SI" sz="1600" b="1" dirty="0">
                <a:solidFill>
                  <a:srgbClr val="004FEE"/>
                </a:solidFill>
                <a:latin typeface="Arial" panose="020B0604020202020204"/>
              </a:rPr>
              <a:t>G</a:t>
            </a:r>
            <a:r>
              <a:rPr lang="en-GB" sz="1600" b="1" dirty="0">
                <a:solidFill>
                  <a:srgbClr val="004FEE"/>
                </a:solidFill>
                <a:latin typeface="Arial" panose="020B0604020202020204"/>
              </a:rPr>
              <a:t>as flow reconfiguration still ongoing: </a:t>
            </a:r>
            <a:r>
              <a:rPr lang="sl-SI" sz="1600" b="1" dirty="0">
                <a:solidFill>
                  <a:srgbClr val="004FEE"/>
                </a:solidFill>
                <a:latin typeface="Arial" panose="020B0604020202020204"/>
              </a:rPr>
              <a:t>F</a:t>
            </a:r>
            <a:r>
              <a:rPr lang="en-GB" sz="1600" b="1" dirty="0">
                <a:solidFill>
                  <a:srgbClr val="004FEE"/>
                </a:solidFill>
                <a:latin typeface="Arial" panose="020B0604020202020204"/>
              </a:rPr>
              <a:t>rom west-to-east to east-to-west</a:t>
            </a:r>
            <a:r>
              <a:rPr lang="sl-SI" sz="1600" b="1" dirty="0">
                <a:solidFill>
                  <a:srgbClr val="004FEE"/>
                </a:solidFill>
                <a:latin typeface="Arial" panose="020B0604020202020204"/>
              </a:rPr>
              <a:t>,</a:t>
            </a:r>
            <a:r>
              <a:rPr lang="en-GB" sz="1600" b="1" dirty="0">
                <a:solidFill>
                  <a:srgbClr val="004FEE"/>
                </a:solidFill>
                <a:latin typeface="Arial" panose="020B0604020202020204"/>
              </a:rPr>
              <a:t> and from coastal hubs to landlocked regions</a:t>
            </a:r>
            <a:endParaRPr kumimoji="0" lang="en-GB" sz="1600" b="1" i="0" u="none" strike="noStrike" kern="1200" cap="none" spc="0" normalizeH="0" baseline="0" noProof="0" dirty="0">
              <a:ln>
                <a:noFill/>
              </a:ln>
              <a:solidFill>
                <a:srgbClr val="004FEE"/>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1A162179-B250-A132-5E9E-9FAB0674FCF6}"/>
              </a:ext>
            </a:extLst>
          </p:cNvPr>
          <p:cNvSpPr>
            <a:spLocks noGrp="1"/>
          </p:cNvSpPr>
          <p:nvPr>
            <p:ph type="title"/>
          </p:nvPr>
        </p:nvSpPr>
        <p:spPr>
          <a:xfrm>
            <a:off x="1778467" y="0"/>
            <a:ext cx="9717534" cy="1074974"/>
          </a:xfrm>
          <a:noFill/>
        </p:spPr>
        <p:txBody>
          <a:bodyPr vert="horz" lIns="0" tIns="180000" rIns="0" bIns="180000" rtlCol="0" anchor="ctr">
            <a:normAutofit/>
          </a:bodyPr>
          <a:lstStyle/>
          <a:p>
            <a:r>
              <a:rPr lang="en-GB" sz="2400" dirty="0">
                <a:latin typeface="Arial"/>
                <a:cs typeface="Arial"/>
              </a:rPr>
              <a:t>The interconnected market supported the gas flow shifts</a:t>
            </a:r>
          </a:p>
        </p:txBody>
      </p:sp>
      <p:sp>
        <p:nvSpPr>
          <p:cNvPr id="4" name="Slide Number Placeholder 3">
            <a:extLst>
              <a:ext uri="{FF2B5EF4-FFF2-40B4-BE49-F238E27FC236}">
                <a16:creationId xmlns:a16="http://schemas.microsoft.com/office/drawing/2014/main" id="{E444CE84-A971-B311-0420-406EE9B1B435}"/>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68E16D21-2873-7F4D-BC1C-4DCC7B7156B8}" type="slidenum">
              <a:rPr kumimoji="0" lang="en-SI" sz="15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5</a:t>
            </a:fld>
            <a:endParaRPr kumimoji="0" lang="en-SI" sz="15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4E4A98AF-27BE-C44A-7533-B22615A98FF5}"/>
              </a:ext>
            </a:extLst>
          </p:cNvPr>
          <p:cNvSpPr txBox="1"/>
          <p:nvPr/>
        </p:nvSpPr>
        <p:spPr>
          <a:xfrm>
            <a:off x="695324" y="6294518"/>
            <a:ext cx="10776675" cy="576003"/>
          </a:xfrm>
          <a:prstGeom prst="rect">
            <a:avLst/>
          </a:prstGeom>
          <a:noFill/>
        </p:spPr>
        <p:txBody>
          <a:bodyPr wrap="square" anchor="ctr">
            <a:noAutofit/>
          </a:bodyPr>
          <a:lstStyle/>
          <a:p>
            <a:pPr lvl="0">
              <a:defRPr/>
            </a:pPr>
            <a:r>
              <a:rPr lang="en-GB" sz="1000" dirty="0">
                <a:solidFill>
                  <a:srgbClr val="FFFFFF">
                    <a:lumMod val="50000"/>
                  </a:srgbClr>
                </a:solidFill>
              </a:rPr>
              <a:t>Source: ACER based on ENTSOG and JRC’s </a:t>
            </a:r>
            <a:r>
              <a:rPr lang="en-GB" sz="1000" dirty="0">
                <a:solidFill>
                  <a:schemeClr val="tx2"/>
                </a:solidFill>
                <a:hlinkClick r:id="rId4">
                  <a:extLst>
                    <a:ext uri="{A12FA001-AC4F-418D-AE19-62706E023703}">
                      <ahyp:hlinkClr xmlns:ahyp="http://schemas.microsoft.com/office/drawing/2018/hyperlinkcolor" val="tx"/>
                    </a:ext>
                  </a:extLst>
                </a:hlinkClick>
              </a:rPr>
              <a:t>eurogastp Python package</a:t>
            </a:r>
            <a:r>
              <a:rPr lang="en-GB" sz="1000" dirty="0">
                <a:solidFill>
                  <a:srgbClr val="FFFFFF">
                    <a:lumMod val="50000"/>
                  </a:srgbClr>
                </a:solidFill>
              </a:rPr>
              <a:t>.</a:t>
            </a:r>
            <a:r>
              <a:rPr lang="sl-SI" sz="1000" dirty="0">
                <a:solidFill>
                  <a:srgbClr val="FFFFFF">
                    <a:lumMod val="50000"/>
                  </a:srgbClr>
                </a:solidFill>
              </a:rPr>
              <a:t> </a:t>
            </a:r>
            <a:r>
              <a:rPr lang="en-GB" sz="1000" dirty="0">
                <a:solidFill>
                  <a:srgbClr val="FFFFFF">
                    <a:lumMod val="50000"/>
                  </a:srgbClr>
                </a:solidFill>
              </a:rPr>
              <a:t>*More details on booking behaviours can be found in </a:t>
            </a:r>
            <a:r>
              <a:rPr lang="en-GB" sz="1000" dirty="0">
                <a:solidFill>
                  <a:schemeClr val="tx2"/>
                </a:solidFill>
                <a:hlinkClick r:id="rId5">
                  <a:extLst>
                    <a:ext uri="{A12FA001-AC4F-418D-AE19-62706E023703}">
                      <ahyp:hlinkClr xmlns:ahyp="http://schemas.microsoft.com/office/drawing/2018/hyperlinkcolor" val="tx"/>
                    </a:ext>
                  </a:extLst>
                </a:hlinkClick>
              </a:rPr>
              <a:t>ACER’s report on capacity use and booking trends in European natural gas markets</a:t>
            </a:r>
            <a:r>
              <a:rPr lang="sl-SI" sz="1000" dirty="0">
                <a:solidFill>
                  <a:schemeClr val="tx2"/>
                </a:solidFill>
              </a:rPr>
              <a:t> </a:t>
            </a:r>
            <a:r>
              <a:rPr lang="sl-SI" sz="1000" dirty="0">
                <a:solidFill>
                  <a:srgbClr val="7F7F7F"/>
                </a:solidFill>
              </a:rPr>
              <a:t>(October 2025)</a:t>
            </a:r>
            <a:r>
              <a:rPr lang="en-GB" sz="1000" dirty="0">
                <a:solidFill>
                  <a:srgbClr val="7F7F7F"/>
                </a:solidFill>
              </a:rPr>
              <a:t>.</a:t>
            </a:r>
            <a:r>
              <a:rPr lang="sl-SI" sz="1000" dirty="0">
                <a:solidFill>
                  <a:srgbClr val="FFFFFF">
                    <a:lumMod val="50000"/>
                  </a:srgbClr>
                </a:solidFill>
              </a:rPr>
              <a:t> </a:t>
            </a:r>
            <a:r>
              <a:rPr lang="en-GB" sz="1000" dirty="0">
                <a:solidFill>
                  <a:srgbClr val="FFFFFF">
                    <a:lumMod val="50000"/>
                  </a:srgbClr>
                </a:solidFill>
              </a:rPr>
              <a:t>**</a:t>
            </a:r>
            <a:r>
              <a:rPr lang="sl-SI" sz="1000" dirty="0">
                <a:solidFill>
                  <a:srgbClr val="FFFFFF">
                    <a:lumMod val="50000"/>
                  </a:srgbClr>
                </a:solidFill>
              </a:rPr>
              <a:t>T</a:t>
            </a:r>
            <a:r>
              <a:rPr lang="en-GB" sz="1000" dirty="0">
                <a:solidFill>
                  <a:srgbClr val="FFFFFF">
                    <a:lumMod val="50000"/>
                  </a:srgbClr>
                </a:solidFill>
              </a:rPr>
              <a:t>he aggregation of cross-border gas flows is based on tailored strategies that generate timeseries for each edge of the target topology using JRC’s </a:t>
            </a:r>
            <a:r>
              <a:rPr lang="en-GB" sz="1000" dirty="0">
                <a:solidFill>
                  <a:schemeClr val="tx2"/>
                </a:solidFill>
                <a:hlinkClick r:id="rId4">
                  <a:extLst>
                    <a:ext uri="{A12FA001-AC4F-418D-AE19-62706E023703}">
                      <ahyp:hlinkClr xmlns:ahyp="http://schemas.microsoft.com/office/drawing/2018/hyperlinkcolor" val="tx"/>
                    </a:ext>
                  </a:extLst>
                </a:hlinkClick>
              </a:rPr>
              <a:t>eurogastp Python package</a:t>
            </a:r>
            <a:r>
              <a:rPr lang="en-GB" sz="1000" dirty="0">
                <a:solidFill>
                  <a:srgbClr val="FFFFFF">
                    <a:lumMod val="50000"/>
                  </a:srgbClr>
                </a:solidFill>
              </a:rPr>
              <a:t>. Low-calorific gas flows and pipelines are excluded from this analysis. PLYAM represents the Polish part of the Yamal pipeline.</a:t>
            </a:r>
          </a:p>
        </p:txBody>
      </p:sp>
      <p:sp>
        <p:nvSpPr>
          <p:cNvPr id="9" name="TextBox 8">
            <a:extLst>
              <a:ext uri="{FF2B5EF4-FFF2-40B4-BE49-F238E27FC236}">
                <a16:creationId xmlns:a16="http://schemas.microsoft.com/office/drawing/2014/main" id="{A70BCB72-9718-2294-712F-54A276B5D043}"/>
              </a:ext>
            </a:extLst>
          </p:cNvPr>
          <p:cNvSpPr txBox="1"/>
          <p:nvPr/>
        </p:nvSpPr>
        <p:spPr>
          <a:xfrm>
            <a:off x="6199750" y="1722078"/>
            <a:ext cx="2534675" cy="545289"/>
          </a:xfrm>
          <a:prstGeom prst="roundRect">
            <a:avLst/>
          </a:prstGeom>
          <a:solidFill>
            <a:schemeClr val="bg1">
              <a:alpha val="70000"/>
            </a:schemeClr>
          </a:solidFill>
        </p:spPr>
        <p:txBody>
          <a:bodyPr vert="horz" wrap="square" lIns="91440" tIns="45720" rIns="91440" bIns="45720" rtlCol="0" anchor="t">
            <a:noAutofit/>
          </a:bodyPr>
          <a:lstStyle/>
          <a:p>
            <a:pPr lvl="0" algn="ctr">
              <a:spcAft>
                <a:spcPts val="600"/>
              </a:spcAft>
              <a:buClr>
                <a:srgbClr val="004FEE"/>
              </a:buClr>
              <a:defRPr/>
            </a:pPr>
            <a:r>
              <a:rPr lang="en-GB" sz="1200" dirty="0">
                <a:solidFill>
                  <a:schemeClr val="tx1">
                    <a:lumMod val="50000"/>
                    <a:lumOff val="50000"/>
                  </a:schemeClr>
                </a:solidFill>
                <a:latin typeface="Arial" panose="020B0604020202020204" pitchFamily="34" charset="0"/>
                <a:cs typeface="Arial" panose="020B0604020202020204" pitchFamily="34" charset="0"/>
              </a:rPr>
              <a:t>Changes** to net transmission </a:t>
            </a:r>
            <a:br>
              <a:rPr lang="sl-SI" sz="1200" dirty="0">
                <a:solidFill>
                  <a:schemeClr val="tx1">
                    <a:lumMod val="50000"/>
                    <a:lumOff val="50000"/>
                  </a:schemeClr>
                </a:solidFill>
                <a:latin typeface="Arial" panose="020B0604020202020204" pitchFamily="34" charset="0"/>
                <a:cs typeface="Arial" panose="020B0604020202020204" pitchFamily="34" charset="0"/>
              </a:rPr>
            </a:br>
            <a:r>
              <a:rPr lang="en-GB" sz="1200" dirty="0">
                <a:solidFill>
                  <a:schemeClr val="tx1">
                    <a:lumMod val="50000"/>
                    <a:lumOff val="50000"/>
                  </a:schemeClr>
                </a:solidFill>
                <a:latin typeface="Arial" panose="020B0604020202020204" pitchFamily="34" charset="0"/>
                <a:cs typeface="Arial" panose="020B0604020202020204" pitchFamily="34" charset="0"/>
              </a:rPr>
              <a:t>network gas flows, 2025 vs 2021</a:t>
            </a:r>
            <a:endParaRPr kumimoji="0" lang="en-GB" sz="1200" b="1" i="0" u="none" strike="noStrike" kern="1200" cap="none" spc="0" normalizeH="0" baseline="0" noProof="0" dirty="0">
              <a:ln>
                <a:noFill/>
              </a:ln>
              <a:solidFill>
                <a:srgbClr val="004FEE"/>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23BEE13F-247A-E231-F661-1ED9E30198F4}"/>
              </a:ext>
            </a:extLst>
          </p:cNvPr>
          <p:cNvSpPr txBox="1"/>
          <p:nvPr/>
        </p:nvSpPr>
        <p:spPr>
          <a:xfrm>
            <a:off x="614966" y="2672382"/>
            <a:ext cx="4943475" cy="2072362"/>
          </a:xfrm>
          <a:prstGeom prst="rect">
            <a:avLst/>
          </a:prstGeom>
          <a:noFill/>
        </p:spPr>
        <p:txBody>
          <a:bodyPr wrap="square">
            <a:spAutoFit/>
          </a:bodyPr>
          <a:lstStyle/>
          <a:p>
            <a:pPr marL="171450" lvl="1" indent="-171450">
              <a:spcAft>
                <a:spcPts val="1000"/>
              </a:spcAft>
              <a:buClr>
                <a:schemeClr val="tx2"/>
              </a:buClr>
              <a:buFont typeface="Arial" panose="020B0604020202020204" pitchFamily="34" charset="0"/>
              <a:buChar char="•"/>
              <a:defRPr/>
            </a:pPr>
            <a:r>
              <a:rPr kumimoji="0" lang="en-GB" sz="1400" b="0" i="0" u="none" strike="noStrike" kern="1200" cap="none" spc="0" normalizeH="0" baseline="0" noProof="0" dirty="0">
                <a:ln>
                  <a:noFill/>
                </a:ln>
                <a:solidFill>
                  <a:srgbClr val="000000"/>
                </a:solidFill>
                <a:effectLst/>
                <a:uLnTx/>
                <a:uFillTx/>
                <a:latin typeface="Arial" panose="020B0604020202020204"/>
                <a:ea typeface="+mn-ea"/>
                <a:cs typeface="+mn-cs"/>
              </a:rPr>
              <a:t>Optimising network capacity and upgrading infrastructure, including new LNG terminals and pipeline reinforcement, has been critical to managing reconfigurations.</a:t>
            </a:r>
            <a:endParaRPr lang="en-GB" sz="1400" dirty="0">
              <a:solidFill>
                <a:srgbClr val="FF0000"/>
              </a:solidFill>
              <a:latin typeface="Arial" panose="020B0604020202020204"/>
            </a:endParaRPr>
          </a:p>
          <a:p>
            <a:pPr marL="171450" lvl="1" indent="-171450">
              <a:spcAft>
                <a:spcPts val="1000"/>
              </a:spcAft>
              <a:buClr>
                <a:schemeClr val="tx2"/>
              </a:buClr>
              <a:buFont typeface="Arial" panose="020B0604020202020204" pitchFamily="34" charset="0"/>
              <a:buChar char="•"/>
              <a:defRPr/>
            </a:pPr>
            <a:r>
              <a:rPr lang="en-GB" sz="1400" dirty="0"/>
              <a:t>Around 40% of interconnection points have changed flow direction between 2021 and 2025. </a:t>
            </a:r>
          </a:p>
          <a:p>
            <a:pPr marL="171450" lvl="1" indent="-171450">
              <a:spcAft>
                <a:spcPts val="1000"/>
              </a:spcAft>
              <a:buClr>
                <a:schemeClr val="tx2"/>
              </a:buClr>
              <a:buFont typeface="Arial" panose="020B0604020202020204" pitchFamily="34" charset="0"/>
              <a:buChar char="•"/>
              <a:defRPr/>
            </a:pPr>
            <a:r>
              <a:rPr lang="en-GB" sz="1400" dirty="0">
                <a:latin typeface="Arial" panose="020B0604020202020204"/>
              </a:rPr>
              <a:t>Aggregated booked capacity* is adapting to the market dynamics and has dropped by about one third in the EU between 2021 and 2025.</a:t>
            </a:r>
            <a:endParaRPr kumimoji="0" lang="en-GB" sz="1400" b="0" i="0" u="none" strike="noStrike" kern="1200" cap="none" spc="0" normalizeH="0" baseline="0" noProof="0" dirty="0">
              <a:ln>
                <a:noFill/>
              </a:ln>
              <a:effectLst/>
              <a:uLnTx/>
              <a:uFillTx/>
              <a:latin typeface="Arial" panose="020B0604020202020204"/>
              <a:ea typeface="+mn-ea"/>
              <a:cs typeface="+mn-cs"/>
            </a:endParaRPr>
          </a:p>
        </p:txBody>
      </p:sp>
    </p:spTree>
    <p:extLst>
      <p:ext uri="{BB962C8B-B14F-4D97-AF65-F5344CB8AC3E}">
        <p14:creationId xmlns:p14="http://schemas.microsoft.com/office/powerpoint/2010/main" val="3573511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4D18D-C703-8399-4021-4F4B8577BE1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86284F9-D337-359C-613D-6BDD287A8F44}"/>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68E16D21-2873-7F4D-BC1C-4DCC7B7156B8}" type="slidenum">
              <a:rPr kumimoji="0" lang="en-SI" sz="15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6</a:t>
            </a:fld>
            <a:endParaRPr kumimoji="0" lang="en-SI" sz="15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368D99B1-FD0E-67D6-D3BD-A3CB97B30BF5}"/>
              </a:ext>
            </a:extLst>
          </p:cNvPr>
          <p:cNvSpPr txBox="1"/>
          <p:nvPr/>
        </p:nvSpPr>
        <p:spPr>
          <a:xfrm>
            <a:off x="2416321" y="0"/>
            <a:ext cx="9162601" cy="1077047"/>
          </a:xfrm>
          <a:prstGeom prst="rect">
            <a:avLst/>
          </a:prstGeom>
        </p:spPr>
        <p:txBody>
          <a:bodyPr vert="horz" lIns="0" tIns="180000" rIns="0" bIns="180000" rtlCol="0" anchor="ctr">
            <a:noAutofit/>
          </a:bodyPr>
          <a:lstStyle>
            <a:lvl1pPr algn="r" defTabSz="914400">
              <a:lnSpc>
                <a:spcPct val="90000"/>
              </a:lnSpc>
              <a:spcBef>
                <a:spcPct val="0"/>
              </a:spcBef>
              <a:buNone/>
              <a:defRPr sz="2000" b="1" i="0">
                <a:latin typeface="Arial" panose="020B0604020202020204" pitchFamily="34" charset="0"/>
                <a:ea typeface="+mj-ea"/>
                <a:cs typeface="Arial" panose="020B0604020202020204" pitchFamily="34" charset="0"/>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lang="en-GB" sz="2400" dirty="0">
                <a:solidFill>
                  <a:srgbClr val="000000"/>
                </a:solidFill>
              </a:rPr>
              <a:t>The cross-border network is efficiently used</a:t>
            </a:r>
            <a:endParaRPr kumimoji="0" lang="en-GB" sz="24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14" name="TextBox 13">
            <a:extLst>
              <a:ext uri="{FF2B5EF4-FFF2-40B4-BE49-F238E27FC236}">
                <a16:creationId xmlns:a16="http://schemas.microsoft.com/office/drawing/2014/main" id="{18B9A130-E2B4-70A1-5FDB-2D0078E2998D}"/>
              </a:ext>
            </a:extLst>
          </p:cNvPr>
          <p:cNvSpPr txBox="1"/>
          <p:nvPr/>
        </p:nvSpPr>
        <p:spPr>
          <a:xfrm>
            <a:off x="635601" y="6230752"/>
            <a:ext cx="10889743" cy="661720"/>
          </a:xfrm>
          <a:prstGeom prst="rect">
            <a:avLst/>
          </a:prstGeom>
          <a:noFill/>
        </p:spPr>
        <p:txBody>
          <a:bodyPr wrap="square" anchor="ctr">
            <a:noAutofit/>
          </a:bodyPr>
          <a:lstStyle>
            <a:defPPr>
              <a:defRPr lang="en-US"/>
            </a:defPPr>
            <a:lvl1pPr marR="0" lvl="0" indent="0" defTabSz="914400" fontAlgn="auto">
              <a:lnSpc>
                <a:spcPct val="90000"/>
              </a:lnSpc>
              <a:spcBef>
                <a:spcPts val="600"/>
              </a:spcBef>
              <a:spcAft>
                <a:spcPts val="600"/>
              </a:spcAft>
              <a:buClr>
                <a:srgbClr val="004FEE"/>
              </a:buClr>
              <a:buSzTx/>
              <a:buFont typeface="Arial" panose="020B0604020202020204" pitchFamily="34" charset="0"/>
              <a:buNone/>
              <a:tabLst/>
              <a:defRPr kumimoji="0" sz="1000" b="0" i="0" u="none" strike="noStrike" cap="none" spc="0" normalizeH="0" baseline="0">
                <a:ln>
                  <a:noFill/>
                </a:ln>
                <a:solidFill>
                  <a:srgbClr val="000000">
                    <a:lumMod val="50000"/>
                    <a:lumOff val="50000"/>
                  </a:srgbClr>
                </a:solidFill>
                <a:effectLst/>
                <a:uLnTx/>
                <a:uFillTx/>
                <a:latin typeface="Arial" panose="020B0604020202020204" pitchFamily="34" charset="0"/>
                <a:cs typeface="Arial" panose="020B0604020202020204" pitchFamily="34" charset="0"/>
              </a:defRPr>
            </a:lvl1pPr>
          </a:lstStyle>
          <a:p>
            <a:pPr>
              <a:spcBef>
                <a:spcPts val="0"/>
              </a:spcBef>
              <a:spcAft>
                <a:spcPts val="0"/>
              </a:spcAft>
            </a:pPr>
            <a:r>
              <a:rPr lang="en-GB" dirty="0"/>
              <a:t>Source:  ACER based on Eurostat and ENTSOG. </a:t>
            </a:r>
          </a:p>
          <a:p>
            <a:pPr>
              <a:spcBef>
                <a:spcPts val="0"/>
              </a:spcBef>
              <a:spcAft>
                <a:spcPts val="0"/>
              </a:spcAft>
            </a:pPr>
            <a:r>
              <a:rPr lang="en-GB" dirty="0"/>
              <a:t>Note: Booked capacity utilisation has been computed as the ratio between the annual physical flow and the annual booked capacity reported by ENTSOG only at CAM-relevant interconnection points</a:t>
            </a:r>
          </a:p>
        </p:txBody>
      </p:sp>
      <p:sp>
        <p:nvSpPr>
          <p:cNvPr id="6" name="TextBox 5">
            <a:extLst>
              <a:ext uri="{FF2B5EF4-FFF2-40B4-BE49-F238E27FC236}">
                <a16:creationId xmlns:a16="http://schemas.microsoft.com/office/drawing/2014/main" id="{AA8E122A-B075-8790-1267-D8EC7CA1B7D3}"/>
              </a:ext>
            </a:extLst>
          </p:cNvPr>
          <p:cNvSpPr txBox="1"/>
          <p:nvPr/>
        </p:nvSpPr>
        <p:spPr>
          <a:xfrm>
            <a:off x="707366" y="1876019"/>
            <a:ext cx="6439392" cy="276999"/>
          </a:xfrm>
          <a:prstGeom prst="rect">
            <a:avLst/>
          </a:prstGeom>
          <a:noFill/>
        </p:spPr>
        <p:txBody>
          <a:bodyPr wrap="square">
            <a:spAutoFit/>
          </a:bodyPr>
          <a:lstStyle>
            <a:defPPr>
              <a:defRPr lang="en-US"/>
            </a:defPPr>
            <a:lvl1pPr algn="just">
              <a:defRPr sz="1400">
                <a:solidFill>
                  <a:schemeClr val="bg2">
                    <a:lumMod val="75000"/>
                  </a:schemeClr>
                </a:solidFill>
              </a:defRPr>
            </a:lvl1pPr>
          </a:lstStyle>
          <a:p>
            <a:r>
              <a:rPr lang="en-GB" sz="1200" dirty="0"/>
              <a:t>Annual booked capacity utilisation ratio (%) and EU27 gas consumption (bcm) - 2015-2024</a:t>
            </a:r>
          </a:p>
        </p:txBody>
      </p:sp>
      <p:sp>
        <p:nvSpPr>
          <p:cNvPr id="7" name="TextBox 6">
            <a:extLst>
              <a:ext uri="{FF2B5EF4-FFF2-40B4-BE49-F238E27FC236}">
                <a16:creationId xmlns:a16="http://schemas.microsoft.com/office/drawing/2014/main" id="{08BCECB3-5A66-FFA8-0929-A8C9BCF9979A}"/>
              </a:ext>
            </a:extLst>
          </p:cNvPr>
          <p:cNvSpPr txBox="1"/>
          <p:nvPr/>
        </p:nvSpPr>
        <p:spPr>
          <a:xfrm>
            <a:off x="707366" y="1077047"/>
            <a:ext cx="10817978" cy="923330"/>
          </a:xfrm>
          <a:prstGeom prst="rect">
            <a:avLst/>
          </a:prstGeom>
          <a:noFill/>
          <a:ln>
            <a:noFill/>
          </a:ln>
        </p:spPr>
        <p:style>
          <a:lnRef idx="2">
            <a:schemeClr val="accent3">
              <a:shade val="15000"/>
            </a:schemeClr>
          </a:lnRef>
          <a:fillRef idx="1">
            <a:schemeClr val="accent3"/>
          </a:fillRef>
          <a:effectRef idx="0">
            <a:schemeClr val="accent3"/>
          </a:effectRef>
          <a:fontRef idx="minor">
            <a:schemeClr val="lt1"/>
          </a:fontRef>
        </p:style>
        <p:txBody>
          <a:bodyPr vert="horz" wrap="square" lIns="91440" tIns="45720" rIns="91440" bIns="45720" rtlCol="0" anchor="ctr">
            <a:normAutofit/>
          </a:bodyPr>
          <a:lstStyle>
            <a:defPPr>
              <a:defRPr lang="en-US"/>
            </a:defPPr>
            <a:lvl1pPr>
              <a:defRPr b="1">
                <a:solidFill>
                  <a:schemeClr val="accen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just"/>
            <a:r>
              <a:rPr lang="en-GB" sz="1600" dirty="0">
                <a:solidFill>
                  <a:srgbClr val="004FEE"/>
                </a:solidFill>
              </a:rPr>
              <a:t>The utilisation of booked capacity has increased through the implementation of the network code (Capacity Allocation Mechanisms Network code) and decreased post-2022 due to changed market fundamentals</a:t>
            </a:r>
          </a:p>
        </p:txBody>
      </p:sp>
      <p:sp>
        <p:nvSpPr>
          <p:cNvPr id="8" name="TextBox 7">
            <a:extLst>
              <a:ext uri="{FF2B5EF4-FFF2-40B4-BE49-F238E27FC236}">
                <a16:creationId xmlns:a16="http://schemas.microsoft.com/office/drawing/2014/main" id="{63EBA5E5-CE71-8FE9-8A54-422644AE6FF3}"/>
              </a:ext>
            </a:extLst>
          </p:cNvPr>
          <p:cNvSpPr txBox="1"/>
          <p:nvPr/>
        </p:nvSpPr>
        <p:spPr>
          <a:xfrm>
            <a:off x="5006340" y="3139440"/>
            <a:ext cx="0" cy="0"/>
          </a:xfrm>
          <a:prstGeom prst="rect">
            <a:avLst/>
          </a:prstGeom>
        </p:spPr>
        <p:txBody>
          <a:bodyPr vert="horz" wrap="none" lIns="91440" tIns="45720" rIns="91440" bIns="45720" rtlCol="0" anchor="t">
            <a:normAutofit fontScale="25000" lnSpcReduction="20000"/>
          </a:bodyPr>
          <a:lstStyle/>
          <a:p>
            <a:pPr algn="l"/>
            <a:endParaRPr lang="en-GB" b="1" dirty="0">
              <a:solidFill>
                <a:schemeClr val="accent1"/>
              </a:solidFill>
            </a:endParaRPr>
          </a:p>
        </p:txBody>
      </p:sp>
      <p:pic>
        <p:nvPicPr>
          <p:cNvPr id="13" name="Picture 12">
            <a:extLst>
              <a:ext uri="{FF2B5EF4-FFF2-40B4-BE49-F238E27FC236}">
                <a16:creationId xmlns:a16="http://schemas.microsoft.com/office/drawing/2014/main" id="{F4BFBED8-637E-FE20-2C5F-47D6371A52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9851" y="2346598"/>
            <a:ext cx="5986117" cy="3919723"/>
          </a:xfrm>
          <a:prstGeom prst="rect">
            <a:avLst/>
          </a:prstGeom>
        </p:spPr>
      </p:pic>
      <p:sp>
        <p:nvSpPr>
          <p:cNvPr id="16" name="TextBox 15">
            <a:extLst>
              <a:ext uri="{FF2B5EF4-FFF2-40B4-BE49-F238E27FC236}">
                <a16:creationId xmlns:a16="http://schemas.microsoft.com/office/drawing/2014/main" id="{759E9CC5-7A3C-0C4F-F17C-5CB6770766B0}"/>
              </a:ext>
            </a:extLst>
          </p:cNvPr>
          <p:cNvSpPr txBox="1"/>
          <p:nvPr/>
        </p:nvSpPr>
        <p:spPr>
          <a:xfrm>
            <a:off x="7406694" y="2332249"/>
            <a:ext cx="3758611" cy="2975173"/>
          </a:xfrm>
          <a:prstGeom prst="rect">
            <a:avLst/>
          </a:prstGeom>
          <a:noFill/>
        </p:spPr>
        <p:txBody>
          <a:bodyPr wrap="square">
            <a:spAutoFit/>
          </a:bodyPr>
          <a:lstStyle/>
          <a:p>
            <a:pPr marL="171450" lvl="1" indent="-171450">
              <a:spcAft>
                <a:spcPts val="1000"/>
              </a:spcAft>
              <a:buClr>
                <a:schemeClr val="tx2"/>
              </a:buClr>
              <a:buFont typeface="Arial" panose="020B0604020202020204" pitchFamily="34" charset="0"/>
              <a:buChar char="•"/>
              <a:defRPr/>
            </a:pPr>
            <a:r>
              <a:rPr lang="en-GB" sz="1400" dirty="0"/>
              <a:t>Increasing booking efficiency can help reduce the costs paid by network users.</a:t>
            </a:r>
          </a:p>
          <a:p>
            <a:pPr marL="0" lvl="1">
              <a:spcAft>
                <a:spcPts val="1000"/>
              </a:spcAft>
              <a:buClr>
                <a:schemeClr val="tx2"/>
              </a:buClr>
              <a:defRPr/>
            </a:pPr>
            <a:endParaRPr kumimoji="0" lang="en-GB" sz="14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171450" lvl="1" indent="-171450">
              <a:spcAft>
                <a:spcPts val="1000"/>
              </a:spcAft>
              <a:buClr>
                <a:schemeClr val="tx2"/>
              </a:buClr>
              <a:buFont typeface="Arial" panose="020B0604020202020204" pitchFamily="34" charset="0"/>
              <a:buChar char="•"/>
              <a:defRPr/>
            </a:pPr>
            <a:r>
              <a:rPr kumimoji="0" lang="en-GB" sz="1400" b="0" i="0" u="none" strike="noStrike" kern="1200" cap="none" spc="0" normalizeH="0" baseline="0" noProof="0" dirty="0">
                <a:ln>
                  <a:noFill/>
                </a:ln>
                <a:solidFill>
                  <a:srgbClr val="000000"/>
                </a:solidFill>
                <a:effectLst/>
                <a:uLnTx/>
                <a:uFillTx/>
                <a:latin typeface="Arial" panose="020B0604020202020204"/>
                <a:ea typeface="+mn-ea"/>
                <a:cs typeface="+mn-cs"/>
              </a:rPr>
              <a:t>Cross-border capacity allocation has progressively improved booking efficiency: auctions gradually took over legacy capacity contracts</a:t>
            </a:r>
            <a:r>
              <a:rPr lang="en-GB" sz="1400" dirty="0">
                <a:latin typeface="Arial" panose="020B0604020202020204"/>
              </a:rPr>
              <a:t>.</a:t>
            </a:r>
          </a:p>
          <a:p>
            <a:pPr marL="171450" lvl="1" indent="-171450">
              <a:spcAft>
                <a:spcPts val="1000"/>
              </a:spcAft>
              <a:buClr>
                <a:schemeClr val="tx2"/>
              </a:buClr>
              <a:buFont typeface="Arial" panose="020B0604020202020204" pitchFamily="34" charset="0"/>
              <a:buChar char="•"/>
              <a:defRPr/>
            </a:pPr>
            <a:endParaRPr kumimoji="0" lang="en-GB" sz="1400" b="0" i="0" u="none" strike="noStrike" kern="1200" cap="none" spc="0" normalizeH="0" baseline="0" noProof="0" dirty="0">
              <a:ln>
                <a:noFill/>
              </a:ln>
              <a:effectLst/>
              <a:uLnTx/>
              <a:uFillTx/>
              <a:latin typeface="Arial" panose="020B0604020202020204"/>
              <a:ea typeface="+mn-ea"/>
              <a:cs typeface="+mn-cs"/>
            </a:endParaRPr>
          </a:p>
          <a:p>
            <a:pPr marL="171450" lvl="1" indent="-171450">
              <a:spcAft>
                <a:spcPts val="1000"/>
              </a:spcAft>
              <a:buClr>
                <a:schemeClr val="tx2"/>
              </a:buClr>
              <a:buFont typeface="Arial" panose="020B0604020202020204" pitchFamily="34" charset="0"/>
              <a:buChar char="•"/>
              <a:defRPr/>
            </a:pPr>
            <a:r>
              <a:rPr kumimoji="0" lang="en-GB" sz="1400" b="0" i="0" u="none" strike="noStrike" kern="1200" cap="none" spc="0" normalizeH="0" baseline="0" noProof="0" dirty="0">
                <a:ln>
                  <a:noFill/>
                </a:ln>
                <a:effectLst/>
                <a:uLnTx/>
                <a:uFillTx/>
                <a:latin typeface="Arial" panose="020B0604020202020204"/>
                <a:ea typeface="+mn-ea"/>
                <a:cs typeface="+mn-cs"/>
              </a:rPr>
              <a:t>The energy crisis significantly disrupted this trend, notably due to the reallocation of capacity resources.</a:t>
            </a:r>
          </a:p>
        </p:txBody>
      </p:sp>
    </p:spTree>
    <p:extLst>
      <p:ext uri="{BB962C8B-B14F-4D97-AF65-F5344CB8AC3E}">
        <p14:creationId xmlns:p14="http://schemas.microsoft.com/office/powerpoint/2010/main" val="1303861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AB020-996E-801C-B5D1-FB4BE45BBC5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ADAA391-5625-3AFC-2F1C-D051BB3EAC9F}"/>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68E16D21-2873-7F4D-BC1C-4DCC7B7156B8}" type="slidenum">
              <a:rPr kumimoji="0" lang="en-SI" sz="15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7</a:t>
            </a:fld>
            <a:endParaRPr kumimoji="0" lang="en-SI" sz="15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8E5B6BBB-029C-AA3A-5789-5BA6182C2270}"/>
              </a:ext>
            </a:extLst>
          </p:cNvPr>
          <p:cNvSpPr txBox="1"/>
          <p:nvPr/>
        </p:nvSpPr>
        <p:spPr>
          <a:xfrm>
            <a:off x="2416321" y="0"/>
            <a:ext cx="9162601" cy="1077047"/>
          </a:xfrm>
          <a:prstGeom prst="rect">
            <a:avLst/>
          </a:prstGeom>
        </p:spPr>
        <p:txBody>
          <a:bodyPr vert="horz" lIns="0" tIns="180000" rIns="0" bIns="180000" rtlCol="0" anchor="ctr">
            <a:noAutofit/>
          </a:bodyPr>
          <a:lstStyle>
            <a:lvl1pPr algn="r" defTabSz="914400">
              <a:lnSpc>
                <a:spcPct val="90000"/>
              </a:lnSpc>
              <a:spcBef>
                <a:spcPct val="0"/>
              </a:spcBef>
              <a:buNone/>
              <a:defRPr sz="2000" b="1" i="0">
                <a:latin typeface="Arial" panose="020B0604020202020204" pitchFamily="34" charset="0"/>
                <a:ea typeface="+mj-ea"/>
                <a:cs typeface="Arial" panose="020B0604020202020204" pitchFamily="34" charset="0"/>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lang="en-GB" sz="2400" dirty="0">
                <a:solidFill>
                  <a:srgbClr val="000000"/>
                </a:solidFill>
              </a:rPr>
              <a:t>Capacity utilisation decreased and tariffs increased</a:t>
            </a:r>
            <a:endParaRPr kumimoji="0" lang="en-GB" sz="24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14" name="TextBox 13">
            <a:extLst>
              <a:ext uri="{FF2B5EF4-FFF2-40B4-BE49-F238E27FC236}">
                <a16:creationId xmlns:a16="http://schemas.microsoft.com/office/drawing/2014/main" id="{A8524257-7DB4-7504-2FA5-E9B590CDCCFE}"/>
              </a:ext>
            </a:extLst>
          </p:cNvPr>
          <p:cNvSpPr txBox="1"/>
          <p:nvPr/>
        </p:nvSpPr>
        <p:spPr>
          <a:xfrm>
            <a:off x="635601" y="6290912"/>
            <a:ext cx="10889743" cy="507831"/>
          </a:xfrm>
          <a:prstGeom prst="rect">
            <a:avLst/>
          </a:prstGeom>
        </p:spPr>
        <p:txBody>
          <a:bodyPr wrap="square" anchor="t">
            <a:spAutoFit/>
          </a:bodyPr>
          <a:lstStyle>
            <a:defPPr>
              <a:defRPr lang="en-US"/>
            </a:defPPr>
            <a:lvl1pPr marR="0" lvl="0" indent="0" fontAlgn="auto">
              <a:lnSpc>
                <a:spcPct val="100000"/>
              </a:lnSpc>
              <a:spcBef>
                <a:spcPts val="0"/>
              </a:spcBef>
              <a:spcAft>
                <a:spcPts val="0"/>
              </a:spcAft>
              <a:buClrTx/>
              <a:buSzTx/>
              <a:buFontTx/>
              <a:buNone/>
              <a:tabLst/>
              <a:defRPr kumimoji="0" sz="900" b="0" i="1" u="none" strike="noStrike" cap="none" spc="0" normalizeH="0" baseline="0">
                <a:ln>
                  <a:noFill/>
                </a:ln>
                <a:solidFill>
                  <a:srgbClr val="FFFFFF">
                    <a:lumMod val="50000"/>
                  </a:srgbClr>
                </a:solidFill>
                <a:effectLst/>
                <a:uLnTx/>
                <a:uFillTx/>
                <a:latin typeface="Arial" panose="020B0604020202020204"/>
              </a:defRPr>
            </a:lvl1pPr>
          </a:lstStyle>
          <a:p>
            <a:pPr lvl="0">
              <a:defRPr/>
            </a:pPr>
            <a:r>
              <a:rPr kumimoji="0" lang="en-GB" sz="900" b="0" i="0" u="none" strike="noStrike" kern="1200" cap="none" spc="0" normalizeH="0" baseline="0" noProof="0" dirty="0">
                <a:ln>
                  <a:noFill/>
                </a:ln>
                <a:solidFill>
                  <a:srgbClr val="FFFFFF">
                    <a:lumMod val="50000"/>
                  </a:srgbClr>
                </a:solidFill>
                <a:effectLst/>
                <a:uLnTx/>
                <a:uFillTx/>
                <a:latin typeface="Arial" panose="020B0604020202020204"/>
                <a:ea typeface="+mn-ea"/>
                <a:cs typeface="+mn-cs"/>
              </a:rPr>
              <a:t>Source: ACER based on ENTSOG. The r</a:t>
            </a:r>
            <a:r>
              <a:rPr lang="en-GB" i="0" dirty="0"/>
              <a:t>elative change refers to the sum of entry and exit reserve price tariffs, excluding potential additional charges and levies (e.g., in Germany).</a:t>
            </a:r>
            <a:r>
              <a:rPr lang="sl-SI" i="0" dirty="0"/>
              <a:t> </a:t>
            </a:r>
            <a:r>
              <a:rPr lang="en-GB" i="0" dirty="0"/>
              <a:t>Note</a:t>
            </a:r>
            <a:r>
              <a:rPr lang="sl-SI" i="0" dirty="0"/>
              <a:t> </a:t>
            </a:r>
            <a:r>
              <a:rPr lang="en-GB" i="0" dirty="0"/>
              <a:t>1</a:t>
            </a:r>
            <a:r>
              <a:rPr lang="sl-SI" i="0" dirty="0"/>
              <a:t>:</a:t>
            </a:r>
            <a:r>
              <a:rPr lang="en-GB" i="0" dirty="0"/>
              <a:t> 2022 vs 2021 average increase lagged behind inflation, which may indicate also a certain catching up. </a:t>
            </a:r>
            <a:r>
              <a:rPr lang="sl-SI" i="0" dirty="0"/>
              <a:t>Note </a:t>
            </a:r>
            <a:r>
              <a:rPr lang="en-GB" i="0" dirty="0"/>
              <a:t>2</a:t>
            </a:r>
            <a:r>
              <a:rPr lang="sl-SI" i="0" dirty="0"/>
              <a:t>:</a:t>
            </a:r>
            <a:r>
              <a:rPr lang="en-GB" i="0" dirty="0"/>
              <a:t> Other factors may offset the trend though. Chiefly, in many EU gas systems amortisation is well advanced, and if investments remain modest, this could mitigate the upward pressure on tariffs in the coming years. CAM NC stands for capacity allocation mechanism network code. *Average of each IP rise across the period. </a:t>
            </a:r>
            <a:endParaRPr kumimoji="0" lang="en-GB" sz="900" b="0" i="0" u="none" strike="noStrike" kern="1200" cap="none" spc="0" normalizeH="0" baseline="0" noProof="0" dirty="0">
              <a:ln>
                <a:noFill/>
              </a:ln>
              <a:solidFill>
                <a:srgbClr val="FFFFFF">
                  <a:lumMod val="50000"/>
                </a:srgbClr>
              </a:solidFill>
              <a:effectLst/>
              <a:uLnTx/>
              <a:uFillTx/>
              <a:latin typeface="Arial" panose="020B0604020202020204"/>
              <a:ea typeface="+mn-ea"/>
              <a:cs typeface="+mn-cs"/>
            </a:endParaRPr>
          </a:p>
        </p:txBody>
      </p:sp>
      <p:sp>
        <p:nvSpPr>
          <p:cNvPr id="2" name="TextBox 1">
            <a:extLst>
              <a:ext uri="{FF2B5EF4-FFF2-40B4-BE49-F238E27FC236}">
                <a16:creationId xmlns:a16="http://schemas.microsoft.com/office/drawing/2014/main" id="{F02D21DF-ED78-CAC0-FC61-2C7E1443F435}"/>
              </a:ext>
            </a:extLst>
          </p:cNvPr>
          <p:cNvSpPr txBox="1"/>
          <p:nvPr/>
        </p:nvSpPr>
        <p:spPr>
          <a:xfrm>
            <a:off x="5898776" y="1317354"/>
            <a:ext cx="5610669" cy="861774"/>
          </a:xfrm>
          <a:prstGeom prst="rect">
            <a:avLst/>
          </a:prstGeom>
          <a:noFill/>
        </p:spPr>
        <p:txBody>
          <a:bodyPr wrap="square" rtlCol="0">
            <a:spAutoFit/>
          </a:bodyPr>
          <a:lstStyle/>
          <a:p>
            <a:pPr algn="just"/>
            <a:r>
              <a:rPr lang="en-GB" sz="1400" b="1" dirty="0">
                <a:solidFill>
                  <a:srgbClr val="004FEE"/>
                </a:solidFill>
              </a:rPr>
              <a:t>Transmission tariffs have increased by 75%*between 2020-2026, driven by lower bookings. Rising tariffs can affect hub price integration and further subdue natural gas demand</a:t>
            </a:r>
          </a:p>
          <a:p>
            <a:pPr algn="just"/>
            <a:endParaRPr lang="en-GB" sz="800" dirty="0">
              <a:solidFill>
                <a:schemeClr val="bg2">
                  <a:lumMod val="75000"/>
                </a:schemeClr>
              </a:solidFill>
            </a:endParaRPr>
          </a:p>
        </p:txBody>
      </p:sp>
      <p:pic>
        <p:nvPicPr>
          <p:cNvPr id="3" name="Picture 2">
            <a:extLst>
              <a:ext uri="{FF2B5EF4-FFF2-40B4-BE49-F238E27FC236}">
                <a16:creationId xmlns:a16="http://schemas.microsoft.com/office/drawing/2014/main" id="{5B80B600-D39A-259D-6001-4493E37A5BC5}"/>
              </a:ext>
            </a:extLst>
          </p:cNvPr>
          <p:cNvPicPr>
            <a:picLocks noChangeAspect="1"/>
          </p:cNvPicPr>
          <p:nvPr/>
        </p:nvPicPr>
        <p:blipFill>
          <a:blip r:embed="rId2"/>
          <a:stretch>
            <a:fillRect/>
          </a:stretch>
        </p:blipFill>
        <p:spPr>
          <a:xfrm>
            <a:off x="1094891" y="2850952"/>
            <a:ext cx="3290530" cy="3435484"/>
          </a:xfrm>
          <a:prstGeom prst="rect">
            <a:avLst/>
          </a:prstGeom>
        </p:spPr>
      </p:pic>
      <p:sp>
        <p:nvSpPr>
          <p:cNvPr id="6" name="TextBox 5">
            <a:extLst>
              <a:ext uri="{FF2B5EF4-FFF2-40B4-BE49-F238E27FC236}">
                <a16:creationId xmlns:a16="http://schemas.microsoft.com/office/drawing/2014/main" id="{4C72C350-2C23-05FF-4DE5-1C8FEB103DC8}"/>
              </a:ext>
            </a:extLst>
          </p:cNvPr>
          <p:cNvSpPr txBox="1"/>
          <p:nvPr/>
        </p:nvSpPr>
        <p:spPr>
          <a:xfrm>
            <a:off x="707366" y="2252864"/>
            <a:ext cx="4536986" cy="461665"/>
          </a:xfrm>
          <a:prstGeom prst="rect">
            <a:avLst/>
          </a:prstGeom>
          <a:noFill/>
        </p:spPr>
        <p:txBody>
          <a:bodyPr wrap="square">
            <a:spAutoFit/>
          </a:bodyPr>
          <a:lstStyle>
            <a:defPPr>
              <a:defRPr lang="en-US"/>
            </a:defPPr>
            <a:lvl1pPr algn="just">
              <a:defRPr sz="1400">
                <a:solidFill>
                  <a:schemeClr val="bg2">
                    <a:lumMod val="75000"/>
                  </a:schemeClr>
                </a:solidFill>
              </a:defRPr>
            </a:lvl1pPr>
          </a:lstStyle>
          <a:p>
            <a:r>
              <a:rPr lang="en-GB" sz="1200" dirty="0"/>
              <a:t>Evolution of booked capacity at EU CAM-relevant Interconnection Points (October 2020-September 2024 in TWh)</a:t>
            </a:r>
          </a:p>
        </p:txBody>
      </p:sp>
      <p:sp>
        <p:nvSpPr>
          <p:cNvPr id="7" name="TextBox 6">
            <a:extLst>
              <a:ext uri="{FF2B5EF4-FFF2-40B4-BE49-F238E27FC236}">
                <a16:creationId xmlns:a16="http://schemas.microsoft.com/office/drawing/2014/main" id="{D61E2F25-4F3C-9C4F-1987-CA4B0C48524D}"/>
              </a:ext>
            </a:extLst>
          </p:cNvPr>
          <p:cNvSpPr txBox="1"/>
          <p:nvPr/>
        </p:nvSpPr>
        <p:spPr>
          <a:xfrm>
            <a:off x="707366" y="1286576"/>
            <a:ext cx="4707316" cy="923330"/>
          </a:xfrm>
          <a:prstGeom prst="rect">
            <a:avLst/>
          </a:prstGeom>
          <a:noFill/>
          <a:ln>
            <a:noFill/>
          </a:ln>
        </p:spPr>
        <p:style>
          <a:lnRef idx="2">
            <a:schemeClr val="accent3">
              <a:shade val="15000"/>
            </a:schemeClr>
          </a:lnRef>
          <a:fillRef idx="1">
            <a:schemeClr val="accent3"/>
          </a:fillRef>
          <a:effectRef idx="0">
            <a:schemeClr val="accent3"/>
          </a:effectRef>
          <a:fontRef idx="minor">
            <a:schemeClr val="lt1"/>
          </a:fontRef>
        </p:style>
        <p:txBody>
          <a:bodyPr vert="horz" wrap="square" lIns="91440" tIns="45720" rIns="91440" bIns="45720" rtlCol="0" anchor="ctr">
            <a:normAutofit lnSpcReduction="10000"/>
          </a:bodyPr>
          <a:lstStyle>
            <a:defPPr>
              <a:defRPr lang="en-US"/>
            </a:defPPr>
            <a:lvl1pPr>
              <a:defRPr b="1">
                <a:solidFill>
                  <a:schemeClr val="accen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just"/>
            <a:r>
              <a:rPr lang="en-GB" sz="1400" dirty="0">
                <a:solidFill>
                  <a:srgbClr val="004FEE"/>
                </a:solidFill>
              </a:rPr>
              <a:t>Booked capacity at EU interconnection points has dropped by one third since 2020/2021, due to lower demand (-18% since) and shorter-term capacity profiling</a:t>
            </a:r>
          </a:p>
        </p:txBody>
      </p:sp>
      <p:sp>
        <p:nvSpPr>
          <p:cNvPr id="10" name="TextBox 9">
            <a:extLst>
              <a:ext uri="{FF2B5EF4-FFF2-40B4-BE49-F238E27FC236}">
                <a16:creationId xmlns:a16="http://schemas.microsoft.com/office/drawing/2014/main" id="{1E31E454-047A-6DF0-3872-207264969865}"/>
              </a:ext>
            </a:extLst>
          </p:cNvPr>
          <p:cNvSpPr txBox="1"/>
          <p:nvPr/>
        </p:nvSpPr>
        <p:spPr>
          <a:xfrm>
            <a:off x="5886935" y="2213327"/>
            <a:ext cx="5585066" cy="461665"/>
          </a:xfrm>
          <a:prstGeom prst="rect">
            <a:avLst/>
          </a:prstGeom>
          <a:noFill/>
        </p:spPr>
        <p:txBody>
          <a:bodyPr wrap="square">
            <a:spAutoFit/>
          </a:bodyPr>
          <a:lstStyle/>
          <a:p>
            <a:pPr algn="just"/>
            <a:r>
              <a:rPr lang="en-GB" sz="1200" dirty="0">
                <a:solidFill>
                  <a:schemeClr val="bg2">
                    <a:lumMod val="75000"/>
                  </a:schemeClr>
                </a:solidFill>
              </a:rPr>
              <a:t>Relative change in cross-border capacity reserve prices for yearly products at selected borders, 2025/2026 vs 2020/2021 (EUR/MWh) </a:t>
            </a:r>
          </a:p>
        </p:txBody>
      </p:sp>
      <p:pic>
        <p:nvPicPr>
          <p:cNvPr id="5" name="Picture 4">
            <a:extLst>
              <a:ext uri="{FF2B5EF4-FFF2-40B4-BE49-F238E27FC236}">
                <a16:creationId xmlns:a16="http://schemas.microsoft.com/office/drawing/2014/main" id="{57A8642E-6D84-1086-2CBE-68D31E03D472}"/>
              </a:ext>
            </a:extLst>
          </p:cNvPr>
          <p:cNvPicPr>
            <a:picLocks noChangeAspect="1"/>
          </p:cNvPicPr>
          <p:nvPr/>
        </p:nvPicPr>
        <p:blipFill>
          <a:blip r:embed="rId3"/>
          <a:srcRect t="20583"/>
          <a:stretch>
            <a:fillRect/>
          </a:stretch>
        </p:blipFill>
        <p:spPr>
          <a:xfrm>
            <a:off x="5886935" y="2724476"/>
            <a:ext cx="5929187" cy="3363930"/>
          </a:xfrm>
          <a:prstGeom prst="rect">
            <a:avLst/>
          </a:prstGeom>
        </p:spPr>
      </p:pic>
      <p:sp>
        <p:nvSpPr>
          <p:cNvPr id="8" name="TextBox 7">
            <a:extLst>
              <a:ext uri="{FF2B5EF4-FFF2-40B4-BE49-F238E27FC236}">
                <a16:creationId xmlns:a16="http://schemas.microsoft.com/office/drawing/2014/main" id="{7B063308-C65A-CD34-7505-6DED1B211C6C}"/>
              </a:ext>
            </a:extLst>
          </p:cNvPr>
          <p:cNvSpPr txBox="1"/>
          <p:nvPr/>
        </p:nvSpPr>
        <p:spPr>
          <a:xfrm>
            <a:off x="5006340" y="3139440"/>
            <a:ext cx="0" cy="0"/>
          </a:xfrm>
          <a:prstGeom prst="rect">
            <a:avLst/>
          </a:prstGeom>
        </p:spPr>
        <p:txBody>
          <a:bodyPr vert="horz" wrap="none" lIns="91440" tIns="45720" rIns="91440" bIns="45720" rtlCol="0" anchor="t">
            <a:normAutofit fontScale="25000" lnSpcReduction="20000"/>
          </a:bodyPr>
          <a:lstStyle/>
          <a:p>
            <a:pPr algn="l"/>
            <a:endParaRPr lang="en-GB" b="1" dirty="0">
              <a:solidFill>
                <a:schemeClr val="accent1"/>
              </a:solidFill>
            </a:endParaRPr>
          </a:p>
        </p:txBody>
      </p:sp>
    </p:spTree>
    <p:extLst>
      <p:ext uri="{BB962C8B-B14F-4D97-AF65-F5344CB8AC3E}">
        <p14:creationId xmlns:p14="http://schemas.microsoft.com/office/powerpoint/2010/main" val="3284429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C4861-0C5E-5C72-D81E-82104A791D97}"/>
              </a:ext>
            </a:extLst>
          </p:cNvPr>
          <p:cNvSpPr>
            <a:spLocks noGrp="1"/>
          </p:cNvSpPr>
          <p:nvPr>
            <p:ph type="title"/>
          </p:nvPr>
        </p:nvSpPr>
        <p:spPr/>
        <p:txBody>
          <a:bodyPr/>
          <a:lstStyle/>
          <a:p>
            <a:r>
              <a:rPr lang="en-GB" sz="2400" dirty="0"/>
              <a:t>Congestion levels peaked in 2022 and fell post-2023</a:t>
            </a:r>
          </a:p>
        </p:txBody>
      </p:sp>
      <p:sp>
        <p:nvSpPr>
          <p:cNvPr id="3" name="Slide Number Placeholder 2">
            <a:extLst>
              <a:ext uri="{FF2B5EF4-FFF2-40B4-BE49-F238E27FC236}">
                <a16:creationId xmlns:a16="http://schemas.microsoft.com/office/drawing/2014/main" id="{B1ADF0AA-6196-90B4-BEEC-4ED77A38EC08}"/>
              </a:ext>
            </a:extLst>
          </p:cNvPr>
          <p:cNvSpPr>
            <a:spLocks noGrp="1"/>
          </p:cNvSpPr>
          <p:nvPr>
            <p:ph type="sldNum" sz="quarter" idx="12"/>
          </p:nvPr>
        </p:nvSpPr>
        <p:spPr/>
        <p:txBody>
          <a:bodyPr/>
          <a:lstStyle/>
          <a:p>
            <a:fld id="{68E16D21-2873-7F4D-BC1C-4DCC7B7156B8}" type="slidenum">
              <a:rPr lang="en-SI" smtClean="0"/>
              <a:t>8</a:t>
            </a:fld>
            <a:endParaRPr lang="en-SI" dirty="0"/>
          </a:p>
        </p:txBody>
      </p:sp>
      <p:sp>
        <p:nvSpPr>
          <p:cNvPr id="5" name="Text Placeholder 4">
            <a:extLst>
              <a:ext uri="{FF2B5EF4-FFF2-40B4-BE49-F238E27FC236}">
                <a16:creationId xmlns:a16="http://schemas.microsoft.com/office/drawing/2014/main" id="{90EDDF13-8627-CAEA-6FE4-09CEE53FB199}"/>
              </a:ext>
            </a:extLst>
          </p:cNvPr>
          <p:cNvSpPr>
            <a:spLocks noGrp="1"/>
          </p:cNvSpPr>
          <p:nvPr>
            <p:ph type="body" sz="quarter" idx="14"/>
          </p:nvPr>
        </p:nvSpPr>
        <p:spPr/>
        <p:txBody>
          <a:bodyPr/>
          <a:lstStyle/>
          <a:p>
            <a:pPr>
              <a:spcBef>
                <a:spcPts val="0"/>
              </a:spcBef>
              <a:spcAft>
                <a:spcPts val="0"/>
              </a:spcAft>
            </a:pPr>
            <a:r>
              <a:rPr lang="en-GB" dirty="0">
                <a:solidFill>
                  <a:srgbClr val="FFFFFF">
                    <a:lumMod val="50000"/>
                  </a:srgbClr>
                </a:solidFill>
                <a:latin typeface="Arial" panose="020B0604020202020204"/>
                <a:cs typeface="+mn-cs"/>
              </a:rPr>
              <a:t>Source: ACER congestion analysis based on data provided by ENTSOG, GSA Platform, PRISMA and RBP. CAM and CMP relevant interconnection points.</a:t>
            </a:r>
            <a:r>
              <a:rPr lang="sl-SI" dirty="0">
                <a:solidFill>
                  <a:srgbClr val="FFFFFF">
                    <a:lumMod val="50000"/>
                  </a:srgbClr>
                </a:solidFill>
                <a:latin typeface="Arial" panose="020B0604020202020204"/>
                <a:cs typeface="+mn-cs"/>
              </a:rPr>
              <a:t> </a:t>
            </a:r>
            <a:r>
              <a:rPr lang="en-GB" dirty="0">
                <a:solidFill>
                  <a:srgbClr val="FFFFFF">
                    <a:lumMod val="50000"/>
                  </a:srgbClr>
                </a:solidFill>
                <a:latin typeface="Arial" panose="020B0604020202020204"/>
                <a:cs typeface="+mn-cs"/>
              </a:rPr>
              <a:t>For its analysis, the ACER relies on data provided by ENTSOG and by the booking platform operators. (ACER is not responsible for their accuracy of the data.)</a:t>
            </a:r>
          </a:p>
        </p:txBody>
      </p:sp>
      <p:sp>
        <p:nvSpPr>
          <p:cNvPr id="9" name="TextBox 8">
            <a:extLst>
              <a:ext uri="{FF2B5EF4-FFF2-40B4-BE49-F238E27FC236}">
                <a16:creationId xmlns:a16="http://schemas.microsoft.com/office/drawing/2014/main" id="{054DBED0-E48B-D5B2-CC72-7D8A943C7CE2}"/>
              </a:ext>
            </a:extLst>
          </p:cNvPr>
          <p:cNvSpPr txBox="1"/>
          <p:nvPr/>
        </p:nvSpPr>
        <p:spPr>
          <a:xfrm>
            <a:off x="7266536" y="2459735"/>
            <a:ext cx="4229464" cy="2872581"/>
          </a:xfrm>
          <a:prstGeom prst="rect">
            <a:avLst/>
          </a:prstGeom>
          <a:noFill/>
        </p:spPr>
        <p:txBody>
          <a:bodyPr wrap="square">
            <a:spAutoFit/>
          </a:bodyPr>
          <a:lstStyle/>
          <a:p>
            <a:pPr marL="171450" lvl="1" indent="-171450">
              <a:spcBef>
                <a:spcPts val="600"/>
              </a:spcBef>
              <a:spcAft>
                <a:spcPts val="1000"/>
              </a:spcAft>
              <a:buClr>
                <a:schemeClr val="tx2"/>
              </a:buClr>
              <a:buFont typeface="Arial" panose="020B0604020202020204" pitchFamily="34" charset="0"/>
              <a:buChar char="•"/>
              <a:defRPr/>
            </a:pPr>
            <a:r>
              <a:rPr lang="en-GB" sz="1400" dirty="0">
                <a:solidFill>
                  <a:srgbClr val="000000"/>
                </a:solidFill>
                <a:latin typeface="Arial" panose="020B0604020202020204"/>
              </a:rPr>
              <a:t>Network congestion remains present at key interconnection points on the west-to-east routes and in Southeast Europe.</a:t>
            </a:r>
          </a:p>
          <a:p>
            <a:pPr marL="171450" lvl="1" indent="-171450">
              <a:spcBef>
                <a:spcPts val="600"/>
              </a:spcBef>
              <a:spcAft>
                <a:spcPts val="1000"/>
              </a:spcAft>
              <a:buClr>
                <a:schemeClr val="tx2"/>
              </a:buClr>
              <a:buFont typeface="Arial" panose="020B0604020202020204" pitchFamily="34" charset="0"/>
              <a:buChar char="•"/>
              <a:defRPr/>
            </a:pPr>
            <a:r>
              <a:rPr lang="en-GB" sz="1400" dirty="0">
                <a:solidFill>
                  <a:srgbClr val="000000"/>
                </a:solidFill>
                <a:latin typeface="Arial" panose="020B0604020202020204"/>
              </a:rPr>
              <a:t>In 2024 and 2025, contractually congested entry and exit sides at interconnection points for auction premia have fallen sharply compared to 2022 and 2023 levels, reflecting eased capacity and improved market conditions.</a:t>
            </a:r>
          </a:p>
          <a:p>
            <a:pPr marL="171450" lvl="1" indent="-171450">
              <a:spcBef>
                <a:spcPts val="600"/>
              </a:spcBef>
              <a:spcAft>
                <a:spcPts val="1000"/>
              </a:spcAft>
              <a:buClr>
                <a:schemeClr val="tx2"/>
              </a:buClr>
              <a:buFont typeface="Arial" panose="020B0604020202020204" pitchFamily="34" charset="0"/>
              <a:buChar char="•"/>
              <a:defRPr/>
            </a:pPr>
            <a:r>
              <a:rPr lang="en-GB" sz="1400" dirty="0"/>
              <a:t>Congestion revenues recorded by transmission system operators in 2024-2025 stabilise below 2023 levels.</a:t>
            </a:r>
            <a:endParaRPr lang="en-GB" sz="1400" dirty="0">
              <a:solidFill>
                <a:srgbClr val="000000"/>
              </a:solidFill>
              <a:latin typeface="Arial" panose="020B0604020202020204"/>
            </a:endParaRPr>
          </a:p>
        </p:txBody>
      </p:sp>
      <p:pic>
        <p:nvPicPr>
          <p:cNvPr id="8" name="Graphic 7">
            <a:extLst>
              <a:ext uri="{FF2B5EF4-FFF2-40B4-BE49-F238E27FC236}">
                <a16:creationId xmlns:a16="http://schemas.microsoft.com/office/drawing/2014/main" id="{2BAD0347-C098-2D03-FF36-3B007393C2E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35344" y="2203481"/>
            <a:ext cx="6712408" cy="3780000"/>
          </a:xfrm>
          <a:prstGeom prst="rect">
            <a:avLst/>
          </a:prstGeom>
        </p:spPr>
      </p:pic>
      <p:sp>
        <p:nvSpPr>
          <p:cNvPr id="4" name="TextBox 3">
            <a:extLst>
              <a:ext uri="{FF2B5EF4-FFF2-40B4-BE49-F238E27FC236}">
                <a16:creationId xmlns:a16="http://schemas.microsoft.com/office/drawing/2014/main" id="{43BB3755-975C-D3CB-DCD7-4355D6E010BC}"/>
              </a:ext>
            </a:extLst>
          </p:cNvPr>
          <p:cNvSpPr txBox="1"/>
          <p:nvPr/>
        </p:nvSpPr>
        <p:spPr>
          <a:xfrm>
            <a:off x="600075" y="1165125"/>
            <a:ext cx="10895925" cy="576003"/>
          </a:xfrm>
          <a:prstGeom prst="rect">
            <a:avLst/>
          </a:prstGeom>
        </p:spPr>
        <p:txBody>
          <a:bodyPr vert="horz" wrap="square" lIns="91440" tIns="45720" rIns="91440" bIns="45720" rtlCol="0" anchor="t">
            <a:noAutofit/>
          </a:bodyPr>
          <a:lstStyle/>
          <a:p>
            <a:pPr lvl="0">
              <a:spcAft>
                <a:spcPts val="600"/>
              </a:spcAft>
              <a:buClr>
                <a:srgbClr val="004FEE"/>
              </a:buClr>
              <a:defRPr/>
            </a:pPr>
            <a:r>
              <a:rPr lang="en-GB" sz="1600" b="1" dirty="0">
                <a:solidFill>
                  <a:srgbClr val="004FEE"/>
                </a:solidFill>
                <a:latin typeface="Arial" panose="020B0604020202020204"/>
              </a:rPr>
              <a:t>Identified congestion has decreased but still higher than in 2021</a:t>
            </a:r>
          </a:p>
        </p:txBody>
      </p:sp>
      <p:sp>
        <p:nvSpPr>
          <p:cNvPr id="10" name="TextBox 9">
            <a:extLst>
              <a:ext uri="{FF2B5EF4-FFF2-40B4-BE49-F238E27FC236}">
                <a16:creationId xmlns:a16="http://schemas.microsoft.com/office/drawing/2014/main" id="{B2172380-9526-E4F0-E60B-312C1CC78015}"/>
              </a:ext>
            </a:extLst>
          </p:cNvPr>
          <p:cNvSpPr txBox="1"/>
          <p:nvPr/>
        </p:nvSpPr>
        <p:spPr>
          <a:xfrm>
            <a:off x="600075" y="1806767"/>
            <a:ext cx="5898160" cy="274410"/>
          </a:xfrm>
          <a:prstGeom prst="rect">
            <a:avLst/>
          </a:prstGeom>
        </p:spPr>
        <p:txBody>
          <a:bodyPr vert="horz" wrap="square" lIns="91440" tIns="45720" rIns="91440" bIns="45720" rtlCol="0" anchor="t">
            <a:normAutofit/>
          </a:bodyPr>
          <a:lstStyle/>
          <a:p>
            <a:pPr lvl="0">
              <a:spcAft>
                <a:spcPts val="600"/>
              </a:spcAft>
              <a:buClr>
                <a:srgbClr val="004FEE"/>
              </a:buClr>
              <a:defRPr/>
            </a:pPr>
            <a:r>
              <a:rPr lang="en-GB" sz="1200" dirty="0">
                <a:solidFill>
                  <a:schemeClr val="tx1">
                    <a:lumMod val="50000"/>
                    <a:lumOff val="50000"/>
                  </a:schemeClr>
                </a:solidFill>
                <a:latin typeface="Arial" panose="020B0604020202020204" pitchFamily="34" charset="0"/>
                <a:cs typeface="Arial" panose="020B0604020202020204" pitchFamily="34" charset="0"/>
              </a:rPr>
              <a:t>Number of congested interconnection point sides in 2021-2025</a:t>
            </a:r>
          </a:p>
        </p:txBody>
      </p:sp>
      <p:cxnSp>
        <p:nvCxnSpPr>
          <p:cNvPr id="7" name="Straight Connector 6">
            <a:extLst>
              <a:ext uri="{FF2B5EF4-FFF2-40B4-BE49-F238E27FC236}">
                <a16:creationId xmlns:a16="http://schemas.microsoft.com/office/drawing/2014/main" id="{117874D6-7488-AC9A-6992-8A9E09869F51}"/>
              </a:ext>
            </a:extLst>
          </p:cNvPr>
          <p:cNvCxnSpPr>
            <a:cxnSpLocks/>
          </p:cNvCxnSpPr>
          <p:nvPr/>
        </p:nvCxnSpPr>
        <p:spPr>
          <a:xfrm>
            <a:off x="4345856" y="2374629"/>
            <a:ext cx="0" cy="3152942"/>
          </a:xfrm>
          <a:prstGeom prst="line">
            <a:avLst/>
          </a:prstGeom>
          <a:ln w="31750">
            <a:solidFill>
              <a:schemeClr val="accent2">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5288E89-D970-E62A-3144-2315DEE0921D}"/>
              </a:ext>
            </a:extLst>
          </p:cNvPr>
          <p:cNvSpPr txBox="1"/>
          <p:nvPr/>
        </p:nvSpPr>
        <p:spPr>
          <a:xfrm>
            <a:off x="4413443" y="2331910"/>
            <a:ext cx="1682557" cy="914400"/>
          </a:xfrm>
          <a:prstGeom prst="rect">
            <a:avLst/>
          </a:prstGeom>
        </p:spPr>
        <p:txBody>
          <a:bodyPr vert="horz" wrap="square" lIns="91440" tIns="45720" rIns="91440" bIns="45720" rtlCol="0" anchor="t">
            <a:normAutofit/>
          </a:bodyPr>
          <a:lstStyle/>
          <a:p>
            <a:pPr algn="l">
              <a:spcAft>
                <a:spcPts val="600"/>
              </a:spcAft>
              <a:buClr>
                <a:schemeClr val="tx2"/>
              </a:buClr>
            </a:pPr>
            <a:r>
              <a:rPr lang="en-GB" sz="1100" dirty="0">
                <a:solidFill>
                  <a:schemeClr val="accent2">
                    <a:lumMod val="75000"/>
                  </a:schemeClr>
                </a:solidFill>
              </a:rPr>
              <a:t>Change of legal definition for non-offer congestion status</a:t>
            </a:r>
          </a:p>
        </p:txBody>
      </p:sp>
    </p:spTree>
    <p:extLst>
      <p:ext uri="{BB962C8B-B14F-4D97-AF65-F5344CB8AC3E}">
        <p14:creationId xmlns:p14="http://schemas.microsoft.com/office/powerpoint/2010/main" val="4082820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48057-D579-D52D-9E34-6F5F6042403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B840DCF-D4DD-6142-BF84-AD4E58944411}"/>
              </a:ext>
            </a:extLst>
          </p:cNvPr>
          <p:cNvSpPr>
            <a:spLocks noGrp="1"/>
          </p:cNvSpPr>
          <p:nvPr>
            <p:ph type="title"/>
          </p:nvPr>
        </p:nvSpPr>
        <p:spPr>
          <a:xfrm>
            <a:off x="2710832" y="0"/>
            <a:ext cx="8806730" cy="1070707"/>
          </a:xfrm>
        </p:spPr>
        <p:txBody>
          <a:bodyPr vert="horz" lIns="0" tIns="180000" rIns="0" bIns="180000" rtlCol="0" anchor="ctr">
            <a:noAutofit/>
          </a:bodyPr>
          <a:lstStyle/>
          <a:p>
            <a:r>
              <a:rPr lang="en-GB" sz="2400" dirty="0"/>
              <a:t>Gas price spreads have converged since April 2026 </a:t>
            </a:r>
          </a:p>
        </p:txBody>
      </p:sp>
      <p:sp>
        <p:nvSpPr>
          <p:cNvPr id="3" name="Slide Number Placeholder 2">
            <a:extLst>
              <a:ext uri="{FF2B5EF4-FFF2-40B4-BE49-F238E27FC236}">
                <a16:creationId xmlns:a16="http://schemas.microsoft.com/office/drawing/2014/main" id="{29A4FC51-26B6-C029-857D-5F2F0550D136}"/>
              </a:ext>
            </a:extLst>
          </p:cNvPr>
          <p:cNvSpPr>
            <a:spLocks noGrp="1"/>
          </p:cNvSpPr>
          <p:nvPr>
            <p:ph type="sldNum" sz="quarter" idx="12"/>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68E16D21-2873-7F4D-BC1C-4DCC7B7156B8}" type="slidenum">
              <a:rPr kumimoji="0" lang="en-SI" sz="15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9</a:t>
            </a:fld>
            <a:endParaRPr kumimoji="0" lang="en-SI" sz="15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9162A664-EEBA-5213-111D-D34E655F2FB2}"/>
              </a:ext>
            </a:extLst>
          </p:cNvPr>
          <p:cNvSpPr txBox="1"/>
          <p:nvPr/>
        </p:nvSpPr>
        <p:spPr>
          <a:xfrm>
            <a:off x="3705726" y="385011"/>
            <a:ext cx="2829828" cy="962526"/>
          </a:xfrm>
          <a:prstGeom prst="rect">
            <a:avLst/>
          </a:prstGeom>
        </p:spPr>
        <p:txBody>
          <a:bodyPr vert="horz" wrap="square" lIns="91440" tIns="45720" rIns="91440" bIns="45720" rtlCol="0" anchor="t">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004FEE"/>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AD6CFA05-2698-DB2F-2C0D-DD8DB69456B6}"/>
              </a:ext>
            </a:extLst>
          </p:cNvPr>
          <p:cNvSpPr txBox="1"/>
          <p:nvPr/>
        </p:nvSpPr>
        <p:spPr>
          <a:xfrm>
            <a:off x="695324" y="6313369"/>
            <a:ext cx="10801351" cy="530915"/>
          </a:xfrm>
          <a:prstGeom prst="rect">
            <a:avLst/>
          </a:prstGeom>
        </p:spPr>
        <p:txBody>
          <a:bodyPr wrap="square" anchor="t">
            <a:spAutoFit/>
          </a:bodyPr>
          <a:lstStyle>
            <a:defPPr>
              <a:defRPr lang="en-US"/>
            </a:defPPr>
            <a:lvl1pPr>
              <a:defRPr sz="1000" i="1">
                <a:solidFill>
                  <a:schemeClr val="bg1">
                    <a:lumMod val="50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50" b="0" i="0" u="none" strike="noStrike" kern="1200" cap="none" spc="0" normalizeH="0" baseline="0" noProof="0" dirty="0">
                <a:ln>
                  <a:noFill/>
                </a:ln>
                <a:solidFill>
                  <a:srgbClr val="FFFFFF">
                    <a:lumMod val="50000"/>
                  </a:srgbClr>
                </a:solidFill>
                <a:effectLst/>
                <a:uLnTx/>
                <a:uFillTx/>
                <a:ea typeface="+mn-ea"/>
                <a:cs typeface="+mn-cs"/>
              </a:rPr>
              <a:t>Source: ACER based on ICIS data</a:t>
            </a:r>
            <a:r>
              <a:rPr lang="en-GB" sz="950" i="0" dirty="0">
                <a:solidFill>
                  <a:srgbClr val="FFFFFF">
                    <a:lumMod val="50000"/>
                  </a:srgbClr>
                </a:solidFill>
              </a:rPr>
              <a:t> and VERT. </a:t>
            </a:r>
            <a:endParaRPr kumimoji="0" lang="sl-SI" sz="950" b="0" i="0" u="none" strike="noStrike" kern="1200" cap="none" spc="0" normalizeH="0" baseline="0" noProof="0" dirty="0">
              <a:ln>
                <a:noFill/>
              </a:ln>
              <a:solidFill>
                <a:srgbClr val="FFFFFF">
                  <a:lumMod val="50000"/>
                </a:srgbClr>
              </a:solidFill>
              <a:effectLst/>
              <a:uLnTx/>
              <a:uFillTx/>
              <a:ea typeface="+mn-ea"/>
              <a:cs typeface="+mn-cs"/>
            </a:endParaRPr>
          </a:p>
          <a:p>
            <a:pPr lvl="0">
              <a:defRPr/>
            </a:pPr>
            <a:r>
              <a:rPr kumimoji="0" lang="en-GB" sz="950" b="0" i="0" u="none" strike="noStrike" kern="1200" cap="none" spc="0" normalizeH="0" baseline="0" noProof="0" dirty="0">
                <a:ln>
                  <a:noFill/>
                </a:ln>
                <a:solidFill>
                  <a:srgbClr val="000000">
                    <a:lumMod val="50000"/>
                    <a:lumOff val="50000"/>
                  </a:srgbClr>
                </a:solidFill>
                <a:effectLst/>
                <a:uLnTx/>
                <a:uFillTx/>
                <a:ea typeface="+mn-ea"/>
                <a:cs typeface="+mn-cs"/>
              </a:rPr>
              <a:t>Note: </a:t>
            </a:r>
            <a:r>
              <a:rPr lang="en-GB" sz="950" i="0" dirty="0">
                <a:solidFill>
                  <a:srgbClr val="000000">
                    <a:lumMod val="50000"/>
                    <a:lumOff val="50000"/>
                  </a:srgbClr>
                </a:solidFill>
              </a:rPr>
              <a:t>T</a:t>
            </a:r>
            <a:r>
              <a:rPr kumimoji="0" lang="en-GB" sz="950" b="0" i="0" u="none" strike="noStrike" kern="1200" cap="none" spc="0" normalizeH="0" baseline="0" noProof="0" dirty="0">
                <a:ln>
                  <a:noFill/>
                </a:ln>
                <a:solidFill>
                  <a:srgbClr val="000000">
                    <a:lumMod val="50000"/>
                    <a:lumOff val="50000"/>
                  </a:srgbClr>
                </a:solidFill>
                <a:effectLst/>
                <a:uLnTx/>
                <a:uFillTx/>
                <a:ea typeface="+mn-ea"/>
                <a:cs typeface="+mn-cs"/>
              </a:rPr>
              <a:t>he listed hubs correspond to Austria, Belgium, Czech Republic</a:t>
            </a:r>
            <a:r>
              <a:rPr lang="en-GB" sz="950" i="0" dirty="0">
                <a:solidFill>
                  <a:srgbClr val="000000">
                    <a:lumMod val="50000"/>
                    <a:lumOff val="50000"/>
                  </a:srgbClr>
                </a:solidFill>
              </a:rPr>
              <a:t>, France, Germany, Hungary, Italy, Slovakia and Spain Virtual Trading points</a:t>
            </a:r>
            <a:r>
              <a:rPr lang="sl-SI" sz="950" i="0" dirty="0">
                <a:solidFill>
                  <a:srgbClr val="000000">
                    <a:lumMod val="50000"/>
                    <a:lumOff val="50000"/>
                  </a:srgbClr>
                </a:solidFill>
              </a:rPr>
              <a:t>.</a:t>
            </a:r>
            <a:r>
              <a:rPr lang="en-GB" sz="950" i="0" dirty="0">
                <a:solidFill>
                  <a:srgbClr val="000000">
                    <a:lumMod val="50000"/>
                    <a:lumOff val="50000"/>
                  </a:srgbClr>
                </a:solidFill>
              </a:rPr>
              <a:t> Lithuania was added based  on day-ahead prices data provided by the NRA.</a:t>
            </a:r>
            <a:endParaRPr kumimoji="0" lang="en-GB" sz="950" b="0" i="0" u="none" strike="noStrike" kern="1200" cap="none" spc="0" normalizeH="0" baseline="0" noProof="0" dirty="0">
              <a:ln>
                <a:noFill/>
              </a:ln>
              <a:solidFill>
                <a:srgbClr val="000000">
                  <a:lumMod val="50000"/>
                  <a:lumOff val="50000"/>
                </a:srgbClr>
              </a:solidFill>
              <a:effectLst/>
              <a:uLnTx/>
              <a:uFillTx/>
              <a:ea typeface="+mn-ea"/>
              <a:cs typeface="+mn-cs"/>
            </a:endParaRPr>
          </a:p>
        </p:txBody>
      </p:sp>
      <p:sp>
        <p:nvSpPr>
          <p:cNvPr id="11" name="Rectangle 10">
            <a:extLst>
              <a:ext uri="{FF2B5EF4-FFF2-40B4-BE49-F238E27FC236}">
                <a16:creationId xmlns:a16="http://schemas.microsoft.com/office/drawing/2014/main" id="{69D6DAE3-8018-A233-4D88-02346E669ACC}"/>
              </a:ext>
            </a:extLst>
          </p:cNvPr>
          <p:cNvSpPr/>
          <p:nvPr/>
        </p:nvSpPr>
        <p:spPr>
          <a:xfrm>
            <a:off x="6211203" y="1452350"/>
            <a:ext cx="5316332" cy="38613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456F41C1-88D8-908E-A66F-AC8ADCE536CA}"/>
              </a:ext>
            </a:extLst>
          </p:cNvPr>
          <p:cNvSpPr txBox="1"/>
          <p:nvPr/>
        </p:nvSpPr>
        <p:spPr>
          <a:xfrm>
            <a:off x="6211203" y="1175520"/>
            <a:ext cx="5123046" cy="1070707"/>
          </a:xfrm>
          <a:prstGeom prst="rect">
            <a:avLst/>
          </a:prstGeom>
        </p:spPr>
        <p:txBody>
          <a:bodyPr vert="horz" wrap="square" lIns="91440" tIns="45720" rIns="91440" bIns="45720" rtlCol="0" anchor="t">
            <a:normAutofit/>
          </a:bodyPr>
          <a:lstStyle/>
          <a:p>
            <a:pPr marL="0" marR="0" lvl="0" indent="0" algn="l" defTabSz="457200" rtl="0" eaLnBrk="1" fontAlgn="auto" latinLnBrk="0" hangingPunct="1">
              <a:lnSpc>
                <a:spcPct val="100000"/>
              </a:lnSpc>
              <a:spcBef>
                <a:spcPts val="0"/>
              </a:spcBef>
              <a:spcAft>
                <a:spcPts val="600"/>
              </a:spcAft>
              <a:buClr>
                <a:srgbClr val="004FEE"/>
              </a:buClr>
              <a:buSzTx/>
              <a:buFontTx/>
              <a:buNone/>
              <a:tabLst/>
              <a:defRPr/>
            </a:pPr>
            <a:r>
              <a:rPr lang="en-GB" sz="1400" b="1" dirty="0">
                <a:solidFill>
                  <a:srgbClr val="004FEE"/>
                </a:solidFill>
                <a:latin typeface="Arial" panose="020B0604020202020204"/>
              </a:rPr>
              <a:t>The spread between TTF and Eastern European gas markets is still relatively high</a:t>
            </a:r>
          </a:p>
          <a:p>
            <a:pPr marL="0" marR="0" lvl="0" indent="0" algn="l" defTabSz="457200" rtl="0" eaLnBrk="1" fontAlgn="auto" latinLnBrk="0" hangingPunct="1">
              <a:lnSpc>
                <a:spcPct val="100000"/>
              </a:lnSpc>
              <a:spcBef>
                <a:spcPts val="0"/>
              </a:spcBef>
              <a:spcAft>
                <a:spcPts val="600"/>
              </a:spcAft>
              <a:buClr>
                <a:srgbClr val="004FEE"/>
              </a:buClr>
              <a:buSzTx/>
              <a:buFontTx/>
              <a:buNone/>
              <a:tabLst/>
              <a:defRPr/>
            </a:pPr>
            <a:r>
              <a:rPr lang="en-GB" sz="1200" dirty="0">
                <a:solidFill>
                  <a:schemeClr val="tx1">
                    <a:lumMod val="50000"/>
                    <a:lumOff val="50000"/>
                  </a:schemeClr>
                </a:solidFill>
                <a:latin typeface="Arial" panose="020B0604020202020204" pitchFamily="34" charset="0"/>
                <a:cs typeface="Arial" panose="020B0604020202020204" pitchFamily="34" charset="0"/>
              </a:rPr>
              <a:t>Average spread to TTF, summer 2026 vs summer 2025 until 31 August (EUR/MWh) </a:t>
            </a:r>
          </a:p>
        </p:txBody>
      </p:sp>
      <p:pic>
        <p:nvPicPr>
          <p:cNvPr id="6" name="Graphic 5">
            <a:extLst>
              <a:ext uri="{FF2B5EF4-FFF2-40B4-BE49-F238E27FC236}">
                <a16:creationId xmlns:a16="http://schemas.microsoft.com/office/drawing/2014/main" id="{3E596D8F-37AE-D56C-2EAC-468DD96F041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95996" y="2277598"/>
            <a:ext cx="3973805" cy="3756532"/>
          </a:xfrm>
          <a:prstGeom prst="rect">
            <a:avLst/>
          </a:prstGeom>
        </p:spPr>
      </p:pic>
      <p:pic>
        <p:nvPicPr>
          <p:cNvPr id="9" name="Graphic 8">
            <a:extLst>
              <a:ext uri="{FF2B5EF4-FFF2-40B4-BE49-F238E27FC236}">
                <a16:creationId xmlns:a16="http://schemas.microsoft.com/office/drawing/2014/main" id="{93C25235-BCBD-C6CA-C7EC-F6E142B20CD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3214" y="2523056"/>
            <a:ext cx="5602785" cy="3317609"/>
          </a:xfrm>
          <a:prstGeom prst="rect">
            <a:avLst/>
          </a:prstGeom>
        </p:spPr>
      </p:pic>
      <p:sp>
        <p:nvSpPr>
          <p:cNvPr id="13" name="TextBox 12">
            <a:extLst>
              <a:ext uri="{FF2B5EF4-FFF2-40B4-BE49-F238E27FC236}">
                <a16:creationId xmlns:a16="http://schemas.microsoft.com/office/drawing/2014/main" id="{079A1591-9B4B-00F5-A444-93CEC6B7AF03}"/>
              </a:ext>
            </a:extLst>
          </p:cNvPr>
          <p:cNvSpPr txBox="1"/>
          <p:nvPr/>
        </p:nvSpPr>
        <p:spPr>
          <a:xfrm>
            <a:off x="664465" y="1175519"/>
            <a:ext cx="5560279" cy="1070707"/>
          </a:xfrm>
          <a:prstGeom prst="rect">
            <a:avLst/>
          </a:prstGeom>
        </p:spPr>
        <p:txBody>
          <a:bodyPr vert="horz" wrap="square" lIns="91440" tIns="45720" rIns="91440" bIns="45720" rtlCol="0" anchor="t">
            <a:normAutofit/>
          </a:bodyPr>
          <a:lstStyle/>
          <a:p>
            <a:pPr>
              <a:spcAft>
                <a:spcPts val="600"/>
              </a:spcAft>
              <a:buClr>
                <a:srgbClr val="004FEE"/>
              </a:buClr>
              <a:defRPr/>
            </a:pPr>
            <a:r>
              <a:rPr lang="en-GB" sz="1400" b="1" dirty="0">
                <a:solidFill>
                  <a:srgbClr val="004FEE"/>
                </a:solidFill>
                <a:latin typeface="Arial" panose="020B0604020202020204"/>
              </a:rPr>
              <a:t>All the main European gas hubs are both well correlated and closely convergent</a:t>
            </a:r>
          </a:p>
          <a:p>
            <a:pPr>
              <a:spcAft>
                <a:spcPts val="600"/>
              </a:spcAft>
              <a:buClr>
                <a:srgbClr val="004FEE"/>
              </a:buClr>
              <a:defRPr/>
            </a:pPr>
            <a:r>
              <a:rPr lang="en-GB" sz="1200" dirty="0">
                <a:solidFill>
                  <a:schemeClr val="tx1">
                    <a:lumMod val="50000"/>
                    <a:lumOff val="50000"/>
                  </a:schemeClr>
                </a:solidFill>
                <a:latin typeface="Arial" panose="020B0604020202020204" pitchFamily="34" charset="0"/>
                <a:cs typeface="Arial" panose="020B0604020202020204" pitchFamily="34" charset="0"/>
              </a:rPr>
              <a:t>Range between hubs with cheapest and most expensive spot price, </a:t>
            </a:r>
            <a:br>
              <a:rPr lang="en-GB" sz="1200" dirty="0">
                <a:solidFill>
                  <a:schemeClr val="tx1">
                    <a:lumMod val="50000"/>
                    <a:lumOff val="50000"/>
                  </a:schemeClr>
                </a:solidFill>
                <a:latin typeface="Arial" panose="020B0604020202020204" pitchFamily="34" charset="0"/>
                <a:cs typeface="Arial" panose="020B0604020202020204" pitchFamily="34" charset="0"/>
              </a:rPr>
            </a:br>
            <a:r>
              <a:rPr lang="en-GB" sz="1200" dirty="0">
                <a:solidFill>
                  <a:schemeClr val="tx1">
                    <a:lumMod val="50000"/>
                    <a:lumOff val="50000"/>
                  </a:schemeClr>
                </a:solidFill>
                <a:latin typeface="Arial" panose="020B0604020202020204" pitchFamily="34" charset="0"/>
                <a:cs typeface="Arial" panose="020B0604020202020204" pitchFamily="34" charset="0"/>
              </a:rPr>
              <a:t>January 2023 – March 2026 (EUR/MWh) </a:t>
            </a:r>
          </a:p>
        </p:txBody>
      </p:sp>
    </p:spTree>
    <p:extLst>
      <p:ext uri="{BB962C8B-B14F-4D97-AF65-F5344CB8AC3E}">
        <p14:creationId xmlns:p14="http://schemas.microsoft.com/office/powerpoint/2010/main" val="1042446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0E1D6AA-38E9-8D59-DB59-7621A5C7C693}"/>
              </a:ext>
            </a:extLst>
          </p:cNvPr>
          <p:cNvSpPr>
            <a:spLocks noGrp="1"/>
          </p:cNvSpPr>
          <p:nvPr>
            <p:ph type="title"/>
          </p:nvPr>
        </p:nvSpPr>
        <p:spPr/>
        <p:txBody>
          <a:bodyPr>
            <a:normAutofit/>
          </a:bodyPr>
          <a:lstStyle/>
          <a:p>
            <a:r>
              <a:rPr lang="en-US" sz="2200" dirty="0"/>
              <a:t>Capacity allocation mechanism to change</a:t>
            </a:r>
            <a:endParaRPr lang="en-GB" sz="2200" dirty="0"/>
          </a:p>
        </p:txBody>
      </p:sp>
      <p:sp>
        <p:nvSpPr>
          <p:cNvPr id="8" name="Text Placeholder 7">
            <a:extLst>
              <a:ext uri="{FF2B5EF4-FFF2-40B4-BE49-F238E27FC236}">
                <a16:creationId xmlns:a16="http://schemas.microsoft.com/office/drawing/2014/main" id="{E214A6B5-0924-C78A-DE25-0CD25F6549E6}"/>
              </a:ext>
            </a:extLst>
          </p:cNvPr>
          <p:cNvSpPr>
            <a:spLocks noGrp="1"/>
          </p:cNvSpPr>
          <p:nvPr>
            <p:ph type="body" idx="1"/>
          </p:nvPr>
        </p:nvSpPr>
        <p:spPr>
          <a:xfrm>
            <a:off x="618324" y="2768268"/>
            <a:ext cx="3251200" cy="4285774"/>
          </a:xfrm>
        </p:spPr>
        <p:txBody>
          <a:bodyPr>
            <a:normAutofit/>
          </a:bodyPr>
          <a:lstStyle/>
          <a:p>
            <a:pPr marL="571500" indent="-342900">
              <a:buFont typeface="+mj-lt"/>
              <a:buAutoNum type="arabicPeriod"/>
            </a:pPr>
            <a:r>
              <a:rPr lang="en-GB" sz="1400" b="1" dirty="0">
                <a:solidFill>
                  <a:schemeClr val="accent1"/>
                </a:solidFill>
              </a:rPr>
              <a:t>Focus on the efficient use of the gas system and its monitoring.</a:t>
            </a:r>
          </a:p>
          <a:p>
            <a:pPr marL="514350" indent="-285750">
              <a:buFont typeface="Arial" panose="020B0604020202020204" pitchFamily="34" charset="0"/>
              <a:buChar char="•"/>
            </a:pPr>
            <a:r>
              <a:rPr lang="en-GB" sz="1400" dirty="0"/>
              <a:t>More transparency on </a:t>
            </a:r>
            <a:r>
              <a:rPr lang="en-GB" sz="1400" b="1" dirty="0"/>
              <a:t>how capacity is maximised </a:t>
            </a:r>
            <a:r>
              <a:rPr lang="en-GB" sz="1400" dirty="0"/>
              <a:t>to be better prepared for handling capacity use</a:t>
            </a:r>
          </a:p>
          <a:p>
            <a:pPr marL="514350" indent="-285750">
              <a:buFont typeface="Arial" panose="020B0604020202020204" pitchFamily="34" charset="0"/>
              <a:buChar char="•"/>
            </a:pPr>
            <a:r>
              <a:rPr lang="en-GB" sz="1400" dirty="0"/>
              <a:t>Contribute to a better understanding of the system’s capability when decarbonising it</a:t>
            </a:r>
          </a:p>
        </p:txBody>
      </p:sp>
      <p:sp>
        <p:nvSpPr>
          <p:cNvPr id="9" name="Text Placeholder 8">
            <a:extLst>
              <a:ext uri="{FF2B5EF4-FFF2-40B4-BE49-F238E27FC236}">
                <a16:creationId xmlns:a16="http://schemas.microsoft.com/office/drawing/2014/main" id="{9AD69925-5448-FB08-C253-26A0977D555D}"/>
              </a:ext>
            </a:extLst>
          </p:cNvPr>
          <p:cNvSpPr>
            <a:spLocks noGrp="1"/>
          </p:cNvSpPr>
          <p:nvPr>
            <p:ph type="body" idx="2"/>
          </p:nvPr>
        </p:nvSpPr>
        <p:spPr>
          <a:xfrm>
            <a:off x="4470400" y="2806789"/>
            <a:ext cx="3251200" cy="2957493"/>
          </a:xfrm>
        </p:spPr>
        <p:txBody>
          <a:bodyPr>
            <a:noAutofit/>
          </a:bodyPr>
          <a:lstStyle/>
          <a:p>
            <a:pPr marL="571500" indent="-342900">
              <a:buFont typeface="+mj-lt"/>
              <a:buAutoNum type="arabicPeriod" startAt="2"/>
            </a:pPr>
            <a:r>
              <a:rPr lang="en-GB" sz="1400" b="1" dirty="0">
                <a:solidFill>
                  <a:schemeClr val="accent1"/>
                </a:solidFill>
              </a:rPr>
              <a:t>Increasing the dynamic in offering capacity.</a:t>
            </a:r>
          </a:p>
          <a:p>
            <a:pPr marL="571500" indent="-342900">
              <a:buFont typeface="Arial" panose="020B0604020202020204" pitchFamily="34" charset="0"/>
              <a:buChar char="•"/>
            </a:pPr>
            <a:r>
              <a:rPr lang="en-GB" sz="1400" b="1" dirty="0"/>
              <a:t>Additional auctions </a:t>
            </a:r>
            <a:r>
              <a:rPr lang="en-GB" sz="1400" dirty="0"/>
              <a:t>(of existing products) and </a:t>
            </a:r>
            <a:r>
              <a:rPr lang="en-GB" sz="1400" dirty="0">
                <a:solidFill>
                  <a:schemeClr val="tx1"/>
                </a:solidFill>
              </a:rPr>
              <a:t>creating </a:t>
            </a:r>
            <a:r>
              <a:rPr lang="en-GB" sz="1400" b="1" dirty="0">
                <a:solidFill>
                  <a:schemeClr val="tx1"/>
                </a:solidFill>
              </a:rPr>
              <a:t>product durations</a:t>
            </a:r>
            <a:r>
              <a:rPr lang="en-GB" sz="1400" dirty="0">
                <a:solidFill>
                  <a:schemeClr val="tx1"/>
                </a:solidFill>
              </a:rPr>
              <a:t> between monthly and daily (fitted to delivering an LNG cargo) responds better to handle high volatility and changing supply routes</a:t>
            </a:r>
            <a:endParaRPr lang="en-GB" sz="1400" b="1" dirty="0"/>
          </a:p>
        </p:txBody>
      </p:sp>
      <p:sp>
        <p:nvSpPr>
          <p:cNvPr id="4" name="Slide Number Placeholder 3">
            <a:extLst>
              <a:ext uri="{FF2B5EF4-FFF2-40B4-BE49-F238E27FC236}">
                <a16:creationId xmlns:a16="http://schemas.microsoft.com/office/drawing/2014/main" id="{C760009F-BEF5-7F24-4D4E-BFF706439AF4}"/>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US" smtClean="0"/>
              <a:t>10</a:t>
            </a:fld>
            <a:endParaRPr lang="en-US"/>
          </a:p>
        </p:txBody>
      </p:sp>
      <p:sp>
        <p:nvSpPr>
          <p:cNvPr id="2" name="Text Placeholder 8">
            <a:extLst>
              <a:ext uri="{FF2B5EF4-FFF2-40B4-BE49-F238E27FC236}">
                <a16:creationId xmlns:a16="http://schemas.microsoft.com/office/drawing/2014/main" id="{A53943D2-AA28-CFED-341C-386966DDDD94}"/>
              </a:ext>
            </a:extLst>
          </p:cNvPr>
          <p:cNvSpPr txBox="1">
            <a:spLocks/>
          </p:cNvSpPr>
          <p:nvPr/>
        </p:nvSpPr>
        <p:spPr>
          <a:xfrm>
            <a:off x="8097463" y="2649734"/>
            <a:ext cx="3251200" cy="299136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eaLnBrk="1" hangingPunct="1">
              <a:lnSpc>
                <a:spcPct val="120000"/>
              </a:lnSpc>
              <a:spcBef>
                <a:spcPts val="1000"/>
              </a:spcBef>
              <a:spcAft>
                <a:spcPts val="0"/>
              </a:spcAft>
              <a:buClr>
                <a:srgbClr val="3678BD"/>
              </a:buClr>
              <a:buSzPts val="1800"/>
              <a:buFont typeface="Arial"/>
              <a:buNone/>
              <a:defRPr sz="1800" b="0" i="0" u="none" strike="noStrike" cap="none">
                <a:solidFill>
                  <a:schemeClr val="dk1"/>
                </a:solidFill>
                <a:latin typeface="Arial"/>
                <a:ea typeface="Arial"/>
                <a:cs typeface="Arial"/>
                <a:sym typeface="Arial"/>
              </a:defRPr>
            </a:lvl1pPr>
            <a:lvl2pPr marL="914400" marR="0" lvl="1" indent="-228600" algn="l" rtl="0" eaLnBrk="1" hangingPunct="1">
              <a:lnSpc>
                <a:spcPct val="90000"/>
              </a:lnSpc>
              <a:spcBef>
                <a:spcPts val="500"/>
              </a:spcBef>
              <a:spcAft>
                <a:spcPts val="0"/>
              </a:spcAft>
              <a:buClr>
                <a:srgbClr val="3678BD"/>
              </a:buClr>
              <a:buSzPts val="2000"/>
              <a:buFont typeface="Arial"/>
              <a:buNone/>
              <a:defRPr sz="2000" b="0" i="0" u="none" strike="noStrike" cap="none">
                <a:solidFill>
                  <a:schemeClr val="dk1"/>
                </a:solidFill>
                <a:latin typeface="Arial"/>
                <a:ea typeface="Arial"/>
                <a:cs typeface="Arial"/>
                <a:sym typeface="Arial"/>
              </a:defRPr>
            </a:lvl2pPr>
            <a:lvl3pPr marL="1371600" marR="0" lvl="2" indent="-228600" algn="l" rtl="0" eaLnBrk="1" hangingPunct="1">
              <a:lnSpc>
                <a:spcPct val="90000"/>
              </a:lnSpc>
              <a:spcBef>
                <a:spcPts val="500"/>
              </a:spcBef>
              <a:spcAft>
                <a:spcPts val="0"/>
              </a:spcAft>
              <a:buClr>
                <a:srgbClr val="3678BD"/>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eaLnBrk="1" hangingPunct="1">
              <a:lnSpc>
                <a:spcPct val="90000"/>
              </a:lnSpc>
              <a:spcBef>
                <a:spcPts val="500"/>
              </a:spcBef>
              <a:spcAft>
                <a:spcPts val="0"/>
              </a:spcAft>
              <a:buClr>
                <a:srgbClr val="3678BD"/>
              </a:buClr>
              <a:buSzPts val="2000"/>
              <a:buFont typeface="Arial"/>
              <a:buNone/>
              <a:defRPr sz="2000" b="0" i="0" u="none" strike="noStrike" cap="none">
                <a:solidFill>
                  <a:schemeClr val="dk1"/>
                </a:solidFill>
                <a:latin typeface="Arial"/>
                <a:ea typeface="Arial"/>
                <a:cs typeface="Arial"/>
                <a:sym typeface="Arial"/>
              </a:defRPr>
            </a:lvl4pPr>
            <a:lvl5pPr marL="2286000" marR="0" lvl="4" indent="-228600" algn="l" rtl="0" eaLnBrk="1" hangingPunct="1">
              <a:lnSpc>
                <a:spcPct val="90000"/>
              </a:lnSpc>
              <a:spcBef>
                <a:spcPts val="500"/>
              </a:spcBef>
              <a:spcAft>
                <a:spcPts val="0"/>
              </a:spcAft>
              <a:buClr>
                <a:srgbClr val="3678BD"/>
              </a:buClr>
              <a:buSzPts val="2000"/>
              <a:buFont typeface="Arial"/>
              <a:buNone/>
              <a:defRPr sz="2000" b="0" i="0" u="none" strike="noStrike" cap="none">
                <a:solidFill>
                  <a:srgbClr val="3F3F3F"/>
                </a:solidFill>
                <a:latin typeface="Arial"/>
                <a:ea typeface="Arial"/>
                <a:cs typeface="Arial"/>
                <a:sym typeface="Arial"/>
              </a:defRPr>
            </a:lvl5pPr>
            <a:lvl6pPr marL="2743200" marR="0" lvl="5"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eaLnBrk="1" hangingPunct="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541338" indent="-363538" defTabSz="914400"/>
            <a:r>
              <a:rPr lang="en-GB" sz="1400" b="1" kern="0" dirty="0">
                <a:solidFill>
                  <a:schemeClr val="accent1"/>
                </a:solidFill>
              </a:rPr>
              <a:t>3.    Enabling quick modification of non-essential technical rules.</a:t>
            </a:r>
          </a:p>
          <a:p>
            <a:pPr marL="571500" indent="-342900" defTabSz="914400">
              <a:buFont typeface="Arial" panose="020B0604020202020204" pitchFamily="34" charset="0"/>
              <a:buChar char="•"/>
            </a:pPr>
            <a:r>
              <a:rPr lang="en-GB" sz="1400" kern="0" dirty="0"/>
              <a:t>Keep the level of harmonisation and EU governance</a:t>
            </a:r>
          </a:p>
        </p:txBody>
      </p:sp>
      <p:grpSp>
        <p:nvGrpSpPr>
          <p:cNvPr id="12" name="Group 11">
            <a:extLst>
              <a:ext uri="{FF2B5EF4-FFF2-40B4-BE49-F238E27FC236}">
                <a16:creationId xmlns:a16="http://schemas.microsoft.com/office/drawing/2014/main" id="{D4F47E13-E227-DC74-BF99-F64D20CFAD3D}"/>
              </a:ext>
            </a:extLst>
          </p:cNvPr>
          <p:cNvGrpSpPr/>
          <p:nvPr/>
        </p:nvGrpSpPr>
        <p:grpSpPr>
          <a:xfrm>
            <a:off x="201061" y="1230240"/>
            <a:ext cx="11789878" cy="1333644"/>
            <a:chOff x="331101" y="4865363"/>
            <a:chExt cx="11789878" cy="1333644"/>
          </a:xfrm>
        </p:grpSpPr>
        <p:pic>
          <p:nvPicPr>
            <p:cNvPr id="3" name="Graphic 2" descr="Packing Box Open with solid fill">
              <a:extLst>
                <a:ext uri="{FF2B5EF4-FFF2-40B4-BE49-F238E27FC236}">
                  <a16:creationId xmlns:a16="http://schemas.microsoft.com/office/drawing/2014/main" id="{A5318A56-17EA-DBFC-7180-DE05A871FEF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86555" y="5074985"/>
              <a:ext cx="914400" cy="914400"/>
            </a:xfrm>
            <a:prstGeom prst="rect">
              <a:avLst/>
            </a:prstGeom>
          </p:spPr>
        </p:pic>
        <p:sp>
          <p:nvSpPr>
            <p:cNvPr id="6" name="TextBox 5">
              <a:extLst>
                <a:ext uri="{FF2B5EF4-FFF2-40B4-BE49-F238E27FC236}">
                  <a16:creationId xmlns:a16="http://schemas.microsoft.com/office/drawing/2014/main" id="{E74509EB-E422-594B-7198-32E2B167BA75}"/>
                </a:ext>
              </a:extLst>
            </p:cNvPr>
            <p:cNvSpPr txBox="1"/>
            <p:nvPr/>
          </p:nvSpPr>
          <p:spPr>
            <a:xfrm>
              <a:off x="7654265" y="5055132"/>
              <a:ext cx="4466714" cy="954107"/>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ea typeface="Arial" panose="020B0604020202020204" pitchFamily="34" charset="0"/>
                  <a:cs typeface="Arial" panose="020B0604020202020204" pitchFamily="34" charset="0"/>
                </a:rPr>
                <a:t>The decarbonisation package</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FFFFFF">
                      <a:lumMod val="50000"/>
                    </a:srgbClr>
                  </a:solidFill>
                  <a:effectLst/>
                  <a:uLnTx/>
                  <a:uFillTx/>
                  <a:ea typeface="Arial" panose="020B0604020202020204" pitchFamily="34" charset="0"/>
                  <a:cs typeface="Arial" panose="020B0604020202020204" pitchFamily="34" charset="0"/>
                </a:rPr>
                <a:t>Modify the market rules so they fully advance </a:t>
              </a:r>
              <a:r>
                <a:rPr kumimoji="0" lang="en-GB" sz="1400" b="0" i="0" u="none" strike="noStrike" kern="0" cap="none" spc="0" normalizeH="0" baseline="0" noProof="0" dirty="0">
                  <a:ln>
                    <a:noFill/>
                  </a:ln>
                  <a:solidFill>
                    <a:srgbClr val="004FEE"/>
                  </a:solidFill>
                  <a:effectLst/>
                  <a:uLnTx/>
                  <a:uFillTx/>
                  <a:ea typeface="Arial" panose="020B0604020202020204" pitchFamily="34" charset="0"/>
                  <a:cs typeface="Arial" panose="020B0604020202020204" pitchFamily="34" charset="0"/>
                </a:rPr>
                <a:t>decarbonisation</a:t>
              </a:r>
              <a:r>
                <a:rPr kumimoji="0" lang="en-GB" sz="1400" b="0" i="0" u="none" strike="noStrike" kern="0" cap="none" spc="0" normalizeH="0" baseline="0" noProof="0" dirty="0">
                  <a:ln>
                    <a:noFill/>
                  </a:ln>
                  <a:solidFill>
                    <a:srgbClr val="FFFFFF">
                      <a:lumMod val="50000"/>
                    </a:srgbClr>
                  </a:solidFill>
                  <a:effectLst/>
                  <a:uLnTx/>
                  <a:uFillTx/>
                  <a:ea typeface="Arial" panose="020B0604020202020204" pitchFamily="34" charset="0"/>
                  <a:cs typeface="Arial" panose="020B0604020202020204" pitchFamily="34" charset="0"/>
                </a:rPr>
                <a:t>, facilitate</a:t>
              </a:r>
              <a:r>
                <a:rPr kumimoji="0" lang="en-GB" sz="1400" b="0" i="0" u="none" strike="noStrike" kern="0" cap="none" spc="0" normalizeH="0" baseline="0" noProof="0" dirty="0">
                  <a:ln>
                    <a:noFill/>
                  </a:ln>
                  <a:solidFill>
                    <a:srgbClr val="004FEE"/>
                  </a:solidFill>
                  <a:effectLst/>
                  <a:uLnTx/>
                  <a:uFillTx/>
                  <a:ea typeface="Arial" panose="020B0604020202020204" pitchFamily="34" charset="0"/>
                  <a:cs typeface="Arial" panose="020B0604020202020204" pitchFamily="34" charset="0"/>
                </a:rPr>
                <a:t> security of supply </a:t>
              </a:r>
              <a:r>
                <a:rPr kumimoji="0" lang="en-GB" sz="1400" b="0" i="0" u="none" strike="noStrike" kern="0" cap="none" spc="0" normalizeH="0" baseline="0" noProof="0" dirty="0">
                  <a:ln>
                    <a:noFill/>
                  </a:ln>
                  <a:solidFill>
                    <a:srgbClr val="FFFFFF">
                      <a:lumMod val="50000"/>
                    </a:srgbClr>
                  </a:solidFill>
                  <a:effectLst/>
                  <a:uLnTx/>
                  <a:uFillTx/>
                  <a:ea typeface="Arial" panose="020B0604020202020204" pitchFamily="34" charset="0"/>
                  <a:cs typeface="Arial" panose="020B0604020202020204" pitchFamily="34" charset="0"/>
                </a:rPr>
                <a:t>and facilitate </a:t>
              </a:r>
              <a:r>
                <a:rPr kumimoji="0" lang="en-GB" sz="1400" b="0" i="0" u="none" strike="noStrike" kern="0" cap="none" spc="0" normalizeH="0" baseline="0" noProof="0" dirty="0">
                  <a:ln>
                    <a:noFill/>
                  </a:ln>
                  <a:solidFill>
                    <a:srgbClr val="004FEE"/>
                  </a:solidFill>
                  <a:effectLst/>
                  <a:uLnTx/>
                  <a:uFillTx/>
                  <a:ea typeface="Arial" panose="020B0604020202020204" pitchFamily="34" charset="0"/>
                  <a:cs typeface="Arial" panose="020B0604020202020204" pitchFamily="34" charset="0"/>
                </a:rPr>
                <a:t>regional cooperation.</a:t>
              </a:r>
              <a:endParaRPr kumimoji="0" lang="en-GB" sz="1400" b="0" i="0" u="none" strike="noStrike" kern="0" cap="none" spc="0" normalizeH="0" baseline="0" noProof="0" dirty="0">
                <a:ln>
                  <a:noFill/>
                </a:ln>
                <a:solidFill>
                  <a:srgbClr val="004FEE">
                    <a:lumMod val="20000"/>
                    <a:lumOff val="80000"/>
                  </a:srgbClr>
                </a:solidFill>
                <a:effectLst/>
                <a:uLnTx/>
                <a:uFillTx/>
              </a:endParaRPr>
            </a:p>
          </p:txBody>
        </p:sp>
        <p:pic>
          <p:nvPicPr>
            <p:cNvPr id="7" name="Graphic 6" descr="Ecommerce with solid fill">
              <a:extLst>
                <a:ext uri="{FF2B5EF4-FFF2-40B4-BE49-F238E27FC236}">
                  <a16:creationId xmlns:a16="http://schemas.microsoft.com/office/drawing/2014/main" id="{7951E1B7-D1FE-AD03-29CF-EEA195407E4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0991" y="5183161"/>
              <a:ext cx="914400" cy="914400"/>
            </a:xfrm>
            <a:prstGeom prst="rect">
              <a:avLst/>
            </a:prstGeom>
          </p:spPr>
        </p:pic>
        <p:sp>
          <p:nvSpPr>
            <p:cNvPr id="10" name="TextBox 9">
              <a:extLst>
                <a:ext uri="{FF2B5EF4-FFF2-40B4-BE49-F238E27FC236}">
                  <a16:creationId xmlns:a16="http://schemas.microsoft.com/office/drawing/2014/main" id="{1839512B-D078-A979-67A0-B682C16F6B46}"/>
                </a:ext>
              </a:extLst>
            </p:cNvPr>
            <p:cNvSpPr txBox="1"/>
            <p:nvPr/>
          </p:nvSpPr>
          <p:spPr>
            <a:xfrm>
              <a:off x="1816865" y="5029560"/>
              <a:ext cx="4466715" cy="954107"/>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ea typeface="Arial" panose="020B0604020202020204" pitchFamily="34" charset="0"/>
                  <a:cs typeface="Arial" panose="020B0604020202020204" pitchFamily="34" charset="0"/>
                </a:rPr>
                <a:t>Evolving gas market (and crisis learnings)</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srgbClr val="004FEE"/>
                  </a:solidFill>
                  <a:effectLst/>
                  <a:uLnTx/>
                  <a:uFillTx/>
                  <a:ea typeface="Arial" panose="020B0604020202020204" pitchFamily="34" charset="0"/>
                  <a:cs typeface="Arial" panose="020B0604020202020204" pitchFamily="34" charset="0"/>
                </a:rPr>
                <a:t>Changed use of the gas transmission system </a:t>
              </a:r>
              <a:r>
                <a:rPr kumimoji="0" lang="en-GB" sz="1400" b="0" i="0" u="none" strike="noStrike" kern="0" cap="none" spc="0" normalizeH="0" baseline="0" noProof="0" dirty="0">
                  <a:ln>
                    <a:noFill/>
                  </a:ln>
                  <a:solidFill>
                    <a:srgbClr val="FFFFFF">
                      <a:lumMod val="50000"/>
                    </a:srgbClr>
                  </a:solidFill>
                  <a:effectLst/>
                  <a:uLnTx/>
                  <a:uFillTx/>
                  <a:ea typeface="Arial" panose="020B0604020202020204" pitchFamily="34" charset="0"/>
                  <a:cs typeface="Arial" panose="020B0604020202020204" pitchFamily="34" charset="0"/>
                </a:rPr>
                <a:t>due to demand reduction and increased LNG imports offsetting reduced Russian pipeline supplies. </a:t>
              </a:r>
              <a:endParaRPr kumimoji="0" lang="en-GB" sz="1400" b="0" i="0" u="none" strike="noStrike" kern="0" cap="none" spc="0" normalizeH="0" baseline="0" noProof="0" dirty="0">
                <a:ln>
                  <a:noFill/>
                </a:ln>
                <a:solidFill>
                  <a:srgbClr val="FFFFFF">
                    <a:lumMod val="50000"/>
                  </a:srgbClr>
                </a:solidFill>
                <a:effectLst/>
                <a:uLnTx/>
                <a:uFillTx/>
              </a:endParaRPr>
            </a:p>
          </p:txBody>
        </p:sp>
        <p:sp>
          <p:nvSpPr>
            <p:cNvPr id="11" name="Rectangle 10">
              <a:extLst>
                <a:ext uri="{FF2B5EF4-FFF2-40B4-BE49-F238E27FC236}">
                  <a16:creationId xmlns:a16="http://schemas.microsoft.com/office/drawing/2014/main" id="{065A2205-5E3C-50BE-27DD-274E2D21F881}"/>
                </a:ext>
              </a:extLst>
            </p:cNvPr>
            <p:cNvSpPr/>
            <p:nvPr/>
          </p:nvSpPr>
          <p:spPr>
            <a:xfrm>
              <a:off x="331101" y="4865363"/>
              <a:ext cx="11529797" cy="1333644"/>
            </a:xfrm>
            <a:prstGeom prst="rect">
              <a:avLst/>
            </a:prstGeom>
            <a:solidFill>
              <a:srgbClr val="C8DAFF">
                <a:alpha val="15000"/>
              </a:srgbClr>
            </a:solidFill>
            <a:ln>
              <a:solidFill>
                <a:srgbClr val="ACC8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599371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7C4D9-1C6E-C424-333E-D784DDAA9FE6}"/>
              </a:ext>
            </a:extLst>
          </p:cNvPr>
          <p:cNvSpPr>
            <a:spLocks noGrp="1"/>
          </p:cNvSpPr>
          <p:nvPr>
            <p:ph type="title"/>
          </p:nvPr>
        </p:nvSpPr>
        <p:spPr/>
        <p:txBody>
          <a:bodyPr>
            <a:normAutofit/>
          </a:bodyPr>
          <a:lstStyle/>
          <a:p>
            <a:r>
              <a:rPr lang="en-GB" sz="2200" dirty="0"/>
              <a:t>ACER monitoring activities follows the evolution of the market</a:t>
            </a:r>
          </a:p>
        </p:txBody>
      </p:sp>
      <p:sp>
        <p:nvSpPr>
          <p:cNvPr id="4" name="Slide Number Placeholder 3">
            <a:extLst>
              <a:ext uri="{FF2B5EF4-FFF2-40B4-BE49-F238E27FC236}">
                <a16:creationId xmlns:a16="http://schemas.microsoft.com/office/drawing/2014/main" id="{BF967FA3-E992-B06A-C2C0-1D615E978719}"/>
              </a:ext>
            </a:extLst>
          </p:cNvPr>
          <p:cNvSpPr>
            <a:spLocks noGrp="1"/>
          </p:cNvSpPr>
          <p:nvPr>
            <p:ph type="sldNum" sz="quarter" idx="12"/>
          </p:nvPr>
        </p:nvSpPr>
        <p:spPr/>
        <p:txBody>
          <a:bodyPr/>
          <a:lstStyle/>
          <a:p>
            <a:fld id="{68E16D21-2873-7F4D-BC1C-4DCC7B7156B8}" type="slidenum">
              <a:rPr lang="en-SI" smtClean="0"/>
              <a:t>11</a:t>
            </a:fld>
            <a:endParaRPr lang="en-SI"/>
          </a:p>
        </p:txBody>
      </p:sp>
      <p:pic>
        <p:nvPicPr>
          <p:cNvPr id="2050" name="Picture 2">
            <a:hlinkClick r:id="rId2"/>
            <a:extLst>
              <a:ext uri="{FF2B5EF4-FFF2-40B4-BE49-F238E27FC236}">
                <a16:creationId xmlns:a16="http://schemas.microsoft.com/office/drawing/2014/main" id="{435F8C72-0124-22DF-C78E-52B4BBB2500B}"/>
              </a:ext>
            </a:extLst>
          </p:cNvPr>
          <p:cNvPicPr>
            <a:picLocks noChangeAspect="1" noChangeArrowheads="1"/>
          </p:cNvPicPr>
          <p:nvPr/>
        </p:nvPicPr>
        <p:blipFill rotWithShape="1">
          <a:blip r:embed="rId3" cstate="print">
            <a:alphaModFix/>
            <a:extLst>
              <a:ext uri="{28A0092B-C50C-407E-A947-70E740481C1C}">
                <a14:useLocalDpi xmlns:a14="http://schemas.microsoft.com/office/drawing/2010/main" val="0"/>
              </a:ext>
            </a:extLst>
          </a:blip>
          <a:srcRect/>
          <a:stretch>
            <a:fillRect/>
          </a:stretch>
        </p:blipFill>
        <p:spPr bwMode="auto">
          <a:xfrm>
            <a:off x="729240" y="1243739"/>
            <a:ext cx="1871893" cy="18467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5" name="TextBox 14">
            <a:extLst>
              <a:ext uri="{FF2B5EF4-FFF2-40B4-BE49-F238E27FC236}">
                <a16:creationId xmlns:a16="http://schemas.microsoft.com/office/drawing/2014/main" id="{879C2C6D-1186-3807-9B21-00FF5E0EC86E}"/>
              </a:ext>
            </a:extLst>
          </p:cNvPr>
          <p:cNvSpPr txBox="1"/>
          <p:nvPr/>
        </p:nvSpPr>
        <p:spPr>
          <a:xfrm>
            <a:off x="3154768" y="3295941"/>
            <a:ext cx="2729023" cy="2145268"/>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defPPr>
              <a:defRPr lang="en-US"/>
            </a:defPPr>
            <a:lvl1pPr marL="342900" indent="-342900">
              <a:buClr>
                <a:schemeClr val="accent1"/>
              </a:buClr>
              <a:buFont typeface="+mj-lt"/>
              <a:buAutoNum type="arabicPeriod"/>
              <a:defRPr sz="1400">
                <a:solidFill>
                  <a:schemeClr val="dk1"/>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GB" sz="1200" dirty="0"/>
              <a:t>Greater exposure to global LNG markets exposes Europe to </a:t>
            </a:r>
            <a:r>
              <a:rPr lang="en-GB" sz="1200" dirty="0">
                <a:solidFill>
                  <a:schemeClr val="tx2"/>
                </a:solidFill>
              </a:rPr>
              <a:t>global price volatility and disruptions</a:t>
            </a:r>
          </a:p>
          <a:p>
            <a:endParaRPr lang="en-GB" sz="1200" dirty="0"/>
          </a:p>
          <a:p>
            <a:r>
              <a:rPr lang="en-GB" sz="1200" dirty="0">
                <a:solidFill>
                  <a:schemeClr val="tx2"/>
                </a:solidFill>
              </a:rPr>
              <a:t>The Middle East crisis intensified competition for spot cargoes </a:t>
            </a:r>
            <a:r>
              <a:rPr lang="en-GB" sz="1200" dirty="0"/>
              <a:t>and may impact reaching </a:t>
            </a:r>
            <a:r>
              <a:rPr lang="en-GB" sz="1200" dirty="0">
                <a:solidFill>
                  <a:schemeClr val="tx2"/>
                </a:solidFill>
              </a:rPr>
              <a:t>storage targets for the </a:t>
            </a:r>
            <a:r>
              <a:rPr lang="en-GB" sz="1200">
                <a:solidFill>
                  <a:schemeClr val="tx2"/>
                </a:solidFill>
              </a:rPr>
              <a:t>next winter</a:t>
            </a:r>
            <a:endParaRPr lang="en-GB" sz="1200" dirty="0"/>
          </a:p>
        </p:txBody>
      </p:sp>
      <p:sp>
        <p:nvSpPr>
          <p:cNvPr id="17" name="TextBox 16">
            <a:extLst>
              <a:ext uri="{FF2B5EF4-FFF2-40B4-BE49-F238E27FC236}">
                <a16:creationId xmlns:a16="http://schemas.microsoft.com/office/drawing/2014/main" id="{82BC46B0-2965-2CCA-E483-BB60E24516B0}"/>
              </a:ext>
            </a:extLst>
          </p:cNvPr>
          <p:cNvSpPr txBox="1"/>
          <p:nvPr/>
        </p:nvSpPr>
        <p:spPr>
          <a:xfrm>
            <a:off x="3097632" y="1173068"/>
            <a:ext cx="2786159" cy="1617464"/>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342900" indent="-342900">
              <a:spcBef>
                <a:spcPts val="600"/>
              </a:spcBef>
              <a:buClr>
                <a:schemeClr val="accent1"/>
              </a:buClr>
              <a:buFont typeface="+mj-lt"/>
              <a:buAutoNum type="arabicPeriod"/>
            </a:pPr>
            <a:r>
              <a:rPr lang="en-GB" sz="1200" dirty="0">
                <a:solidFill>
                  <a:schemeClr val="tx2"/>
                </a:solidFill>
              </a:rPr>
              <a:t>LNG </a:t>
            </a:r>
            <a:r>
              <a:rPr lang="en-GB" sz="1200" dirty="0">
                <a:solidFill>
                  <a:schemeClr val="tx1"/>
                </a:solidFill>
              </a:rPr>
              <a:t>plays a growing </a:t>
            </a:r>
            <a:r>
              <a:rPr lang="en-GB" sz="1200" dirty="0">
                <a:solidFill>
                  <a:schemeClr val="tx2"/>
                </a:solidFill>
              </a:rPr>
              <a:t>role as a flexible supply source </a:t>
            </a:r>
          </a:p>
          <a:p>
            <a:pPr marL="342900" indent="-342900">
              <a:spcBef>
                <a:spcPts val="600"/>
              </a:spcBef>
              <a:buClr>
                <a:schemeClr val="accent1"/>
              </a:buClr>
              <a:buFont typeface="+mj-lt"/>
              <a:buAutoNum type="arabicPeriod"/>
            </a:pPr>
            <a:r>
              <a:rPr lang="en-GB" sz="1200" dirty="0">
                <a:solidFill>
                  <a:schemeClr val="tx2"/>
                </a:solidFill>
              </a:rPr>
              <a:t>M</a:t>
            </a:r>
            <a:r>
              <a:rPr lang="en-GB" sz="1200" dirty="0">
                <a:solidFill>
                  <a:schemeClr val="accent1"/>
                </a:solidFill>
              </a:rPr>
              <a:t>id-term contracted volumes and accelerated decarbonisation </a:t>
            </a:r>
            <a:r>
              <a:rPr lang="en-GB" sz="1200" dirty="0"/>
              <a:t>will help protect Europe from price volatility</a:t>
            </a:r>
          </a:p>
        </p:txBody>
      </p:sp>
      <p:pic>
        <p:nvPicPr>
          <p:cNvPr id="5" name="Picture 4">
            <a:extLst>
              <a:ext uri="{FF2B5EF4-FFF2-40B4-BE49-F238E27FC236}">
                <a16:creationId xmlns:a16="http://schemas.microsoft.com/office/drawing/2014/main" id="{F987FEFE-A27E-A1D5-C860-FE3A3821B0EB}"/>
              </a:ext>
            </a:extLst>
          </p:cNvPr>
          <p:cNvPicPr>
            <a:picLocks noChangeAspect="1"/>
          </p:cNvPicPr>
          <p:nvPr/>
        </p:nvPicPr>
        <p:blipFill>
          <a:blip r:embed="rId4">
            <a:alphaModFix/>
          </a:blip>
          <a:stretch>
            <a:fillRect/>
          </a:stretch>
        </p:blipFill>
        <p:spPr>
          <a:xfrm>
            <a:off x="6096000" y="1243739"/>
            <a:ext cx="2387444" cy="13435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Rectangle: Rounded Corners 6">
            <a:hlinkClick r:id="rId2"/>
            <a:extLst>
              <a:ext uri="{FF2B5EF4-FFF2-40B4-BE49-F238E27FC236}">
                <a16:creationId xmlns:a16="http://schemas.microsoft.com/office/drawing/2014/main" id="{00E3B059-D10B-19A0-05CE-8C11E2C8C862}"/>
              </a:ext>
            </a:extLst>
          </p:cNvPr>
          <p:cNvSpPr/>
          <p:nvPr/>
        </p:nvSpPr>
        <p:spPr>
          <a:xfrm>
            <a:off x="6113217" y="5356603"/>
            <a:ext cx="3570732" cy="768827"/>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b="1" dirty="0">
                <a:solidFill>
                  <a:schemeClr val="bg1"/>
                </a:solidFill>
              </a:rPr>
              <a:t>Coming soon: ACER Hydrogen Market Monitoring Report (October 2026) assessing sector developments and main regulatory and market challenges for the EU.</a:t>
            </a:r>
            <a:endParaRPr lang="en-GB" sz="1400" dirty="0">
              <a:solidFill>
                <a:schemeClr val="bg1"/>
              </a:solidFill>
            </a:endParaRPr>
          </a:p>
        </p:txBody>
      </p:sp>
      <p:pic>
        <p:nvPicPr>
          <p:cNvPr id="8" name="Picture 2">
            <a:hlinkClick r:id="rId2"/>
            <a:extLst>
              <a:ext uri="{FF2B5EF4-FFF2-40B4-BE49-F238E27FC236}">
                <a16:creationId xmlns:a16="http://schemas.microsoft.com/office/drawing/2014/main" id="{37DB69E8-4340-4229-F755-9361425EC8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34220" y="5605983"/>
            <a:ext cx="857250" cy="828675"/>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Connector: Elbow 18">
            <a:extLst>
              <a:ext uri="{FF2B5EF4-FFF2-40B4-BE49-F238E27FC236}">
                <a16:creationId xmlns:a16="http://schemas.microsoft.com/office/drawing/2014/main" id="{C88EEE37-7A5B-00CD-2156-8F9E859E5ABC}"/>
              </a:ext>
            </a:extLst>
          </p:cNvPr>
          <p:cNvCxnSpPr>
            <a:cxnSpLocks/>
            <a:stCxn id="2050" idx="3"/>
            <a:endCxn id="17" idx="1"/>
          </p:cNvCxnSpPr>
          <p:nvPr/>
        </p:nvCxnSpPr>
        <p:spPr>
          <a:xfrm flipV="1">
            <a:off x="2601133" y="1981800"/>
            <a:ext cx="496499" cy="185335"/>
          </a:xfrm>
          <a:prstGeom prst="curvedConnector3">
            <a:avLst/>
          </a:prstGeom>
          <a:ln w="12700">
            <a:solidFill>
              <a:schemeClr val="accent1">
                <a:lumMod val="60000"/>
                <a:lumOff val="4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1" name="Connector: Elbow 18">
            <a:extLst>
              <a:ext uri="{FF2B5EF4-FFF2-40B4-BE49-F238E27FC236}">
                <a16:creationId xmlns:a16="http://schemas.microsoft.com/office/drawing/2014/main" id="{DC197BC5-4947-66CD-A234-20B2392187A0}"/>
              </a:ext>
            </a:extLst>
          </p:cNvPr>
          <p:cNvCxnSpPr>
            <a:cxnSpLocks/>
            <a:stCxn id="16" idx="3"/>
            <a:endCxn id="15" idx="1"/>
          </p:cNvCxnSpPr>
          <p:nvPr/>
        </p:nvCxnSpPr>
        <p:spPr>
          <a:xfrm flipV="1">
            <a:off x="2941674" y="4368575"/>
            <a:ext cx="213094" cy="267271"/>
          </a:xfrm>
          <a:prstGeom prst="curvedConnector3">
            <a:avLst>
              <a:gd name="adj1" fmla="val 50000"/>
            </a:avLst>
          </a:prstGeom>
          <a:ln w="12700">
            <a:solidFill>
              <a:schemeClr val="accent1">
                <a:lumMod val="60000"/>
                <a:lumOff val="4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16" name="Picture 15">
            <a:hlinkClick r:id="rId6"/>
            <a:extLst>
              <a:ext uri="{FF2B5EF4-FFF2-40B4-BE49-F238E27FC236}">
                <a16:creationId xmlns:a16="http://schemas.microsoft.com/office/drawing/2014/main" id="{8DF8411D-E256-F88D-988B-6258539A5EB7}"/>
              </a:ext>
            </a:extLst>
          </p:cNvPr>
          <p:cNvPicPr>
            <a:picLocks noChangeAspect="1"/>
          </p:cNvPicPr>
          <p:nvPr/>
        </p:nvPicPr>
        <p:blipFill>
          <a:blip r:embed="rId7">
            <a:alphaModFix/>
          </a:blip>
          <a:stretch>
            <a:fillRect/>
          </a:stretch>
        </p:blipFill>
        <p:spPr>
          <a:xfrm>
            <a:off x="681707" y="4045801"/>
            <a:ext cx="2259967" cy="11800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4" name="TextBox 23">
            <a:extLst>
              <a:ext uri="{FF2B5EF4-FFF2-40B4-BE49-F238E27FC236}">
                <a16:creationId xmlns:a16="http://schemas.microsoft.com/office/drawing/2014/main" id="{D323EF2F-489C-73B2-D93D-1F4A12BAECED}"/>
              </a:ext>
            </a:extLst>
          </p:cNvPr>
          <p:cNvSpPr txBox="1"/>
          <p:nvPr/>
        </p:nvSpPr>
        <p:spPr>
          <a:xfrm>
            <a:off x="8722263" y="1173068"/>
            <a:ext cx="2786159" cy="3647480"/>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342900" indent="-342900">
              <a:spcBef>
                <a:spcPts val="600"/>
              </a:spcBef>
              <a:buClr>
                <a:schemeClr val="accent1"/>
              </a:buClr>
              <a:buFont typeface="+mj-lt"/>
              <a:buAutoNum type="arabicPeriod"/>
            </a:pPr>
            <a:r>
              <a:rPr lang="en-GB" sz="1200" dirty="0"/>
              <a:t>Despite </a:t>
            </a:r>
            <a:r>
              <a:rPr lang="en-GB" sz="1200" dirty="0">
                <a:solidFill>
                  <a:schemeClr val="accent1"/>
                </a:solidFill>
              </a:rPr>
              <a:t>ambitious gas demand-reduction targets</a:t>
            </a:r>
            <a:r>
              <a:rPr lang="en-GB" sz="1200" dirty="0"/>
              <a:t>, progress has somewhat stalled.</a:t>
            </a:r>
          </a:p>
          <a:p>
            <a:pPr marL="342900" indent="-342900">
              <a:spcBef>
                <a:spcPts val="600"/>
              </a:spcBef>
              <a:buClr>
                <a:schemeClr val="accent1"/>
              </a:buClr>
              <a:buFont typeface="+mj-lt"/>
              <a:buAutoNum type="arabicPeriod"/>
            </a:pPr>
            <a:r>
              <a:rPr lang="en-GB" sz="1200" dirty="0"/>
              <a:t>Gas still provides system-flexibility, renewable generation remains weather-dependent and </a:t>
            </a:r>
            <a:r>
              <a:rPr lang="en-GB" sz="1200" dirty="0">
                <a:solidFill>
                  <a:schemeClr val="accent1"/>
                </a:solidFill>
              </a:rPr>
              <a:t>reducing industrial gas demand could affect competitiveness</a:t>
            </a:r>
            <a:r>
              <a:rPr lang="en-GB" sz="1200" dirty="0"/>
              <a:t>. </a:t>
            </a:r>
          </a:p>
          <a:p>
            <a:pPr marL="342900" indent="-342900">
              <a:spcBef>
                <a:spcPts val="600"/>
              </a:spcBef>
              <a:buClr>
                <a:schemeClr val="accent1"/>
              </a:buClr>
              <a:buFont typeface="+mj-lt"/>
              <a:buAutoNum type="arabicPeriod"/>
            </a:pPr>
            <a:r>
              <a:rPr lang="en-GB" sz="1200" dirty="0"/>
              <a:t>Gas decarbonisation will likely rely not only on electrification, but also on a </a:t>
            </a:r>
            <a:r>
              <a:rPr lang="en-GB" sz="1200" dirty="0">
                <a:solidFill>
                  <a:schemeClr val="accent1"/>
                </a:solidFill>
              </a:rPr>
              <a:t>mix of mature and emerging technologies</a:t>
            </a:r>
            <a:r>
              <a:rPr lang="en-GB" sz="1200" dirty="0"/>
              <a:t>, including biomethane, hydrogen, carbon capture and storage.</a:t>
            </a:r>
          </a:p>
        </p:txBody>
      </p:sp>
      <p:cxnSp>
        <p:nvCxnSpPr>
          <p:cNvPr id="25" name="Connector: Elbow 18">
            <a:extLst>
              <a:ext uri="{FF2B5EF4-FFF2-40B4-BE49-F238E27FC236}">
                <a16:creationId xmlns:a16="http://schemas.microsoft.com/office/drawing/2014/main" id="{4DE34915-D331-70B3-7A9C-E0BE83009B33}"/>
              </a:ext>
            </a:extLst>
          </p:cNvPr>
          <p:cNvCxnSpPr>
            <a:cxnSpLocks/>
            <a:stCxn id="5" idx="3"/>
            <a:endCxn id="24" idx="1"/>
          </p:cNvCxnSpPr>
          <p:nvPr/>
        </p:nvCxnSpPr>
        <p:spPr>
          <a:xfrm>
            <a:off x="8483444" y="1915498"/>
            <a:ext cx="238819" cy="1081310"/>
          </a:xfrm>
          <a:prstGeom prst="curvedConnector3">
            <a:avLst/>
          </a:prstGeom>
          <a:ln w="12700">
            <a:solidFill>
              <a:schemeClr val="accent1">
                <a:lumMod val="60000"/>
                <a:lumOff val="4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7CBC1E0-D370-CE20-E8B3-085737CA5980}"/>
              </a:ext>
            </a:extLst>
          </p:cNvPr>
          <p:cNvPicPr>
            <a:picLocks noChangeAspect="1"/>
          </p:cNvPicPr>
          <p:nvPr/>
        </p:nvPicPr>
        <p:blipFill>
          <a:blip r:embed="rId8">
            <a:alphaModFix/>
          </a:blip>
          <a:stretch>
            <a:fillRect/>
          </a:stretch>
        </p:blipFill>
        <p:spPr>
          <a:xfrm>
            <a:off x="6120265" y="3849347"/>
            <a:ext cx="2157185" cy="12515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8">
            <a:extLst>
              <a:ext uri="{FF2B5EF4-FFF2-40B4-BE49-F238E27FC236}">
                <a16:creationId xmlns:a16="http://schemas.microsoft.com/office/drawing/2014/main" id="{945C563F-5647-102A-B659-267F441F921C}"/>
              </a:ext>
            </a:extLst>
          </p:cNvPr>
          <p:cNvPicPr>
            <a:picLocks noChangeAspect="1"/>
          </p:cNvPicPr>
          <p:nvPr/>
        </p:nvPicPr>
        <p:blipFill>
          <a:blip r:embed="rId8">
            <a:alphaModFix/>
          </a:blip>
          <a:stretch>
            <a:fillRect/>
          </a:stretch>
        </p:blipFill>
        <p:spPr>
          <a:xfrm>
            <a:off x="6135043" y="3849347"/>
            <a:ext cx="2157185" cy="12515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45518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A8F1D-4EB4-8CC4-50F6-FACF9986250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AC1E941-287B-542A-4EA0-23F2D8620B80}"/>
              </a:ext>
            </a:extLst>
          </p:cNvPr>
          <p:cNvSpPr>
            <a:spLocks noGrp="1"/>
          </p:cNvSpPr>
          <p:nvPr>
            <p:ph type="title"/>
          </p:nvPr>
        </p:nvSpPr>
        <p:spPr/>
        <p:txBody>
          <a:bodyPr/>
          <a:lstStyle/>
          <a:p>
            <a:r>
              <a:rPr lang="en-GB" dirty="0"/>
              <a:t>Decarbonisation</a:t>
            </a:r>
          </a:p>
        </p:txBody>
      </p:sp>
      <p:sp>
        <p:nvSpPr>
          <p:cNvPr id="2" name="Text Placeholder 1">
            <a:extLst>
              <a:ext uri="{FF2B5EF4-FFF2-40B4-BE49-F238E27FC236}">
                <a16:creationId xmlns:a16="http://schemas.microsoft.com/office/drawing/2014/main" id="{30E3F882-67B4-38DD-E3C4-083A4BD782FC}"/>
              </a:ext>
            </a:extLst>
          </p:cNvPr>
          <p:cNvSpPr>
            <a:spLocks noGrp="1"/>
          </p:cNvSpPr>
          <p:nvPr>
            <p:ph type="body" idx="1"/>
          </p:nvPr>
        </p:nvSpPr>
        <p:spPr/>
        <p:txBody>
          <a:bodyPr/>
          <a:lstStyle/>
          <a:p>
            <a:r>
              <a:rPr lang="en-GB" dirty="0"/>
              <a:t>Renewables and biomethane</a:t>
            </a:r>
          </a:p>
        </p:txBody>
      </p:sp>
      <p:sp>
        <p:nvSpPr>
          <p:cNvPr id="5" name="Slide Number Placeholder 4">
            <a:extLst>
              <a:ext uri="{FF2B5EF4-FFF2-40B4-BE49-F238E27FC236}">
                <a16:creationId xmlns:a16="http://schemas.microsoft.com/office/drawing/2014/main" id="{BAEC27CE-819E-37D3-F170-A76EAC19BAFB}"/>
              </a:ext>
            </a:extLst>
          </p:cNvPr>
          <p:cNvSpPr>
            <a:spLocks noGrp="1"/>
          </p:cNvSpPr>
          <p:nvPr>
            <p:ph type="sldNum" sz="quarter" idx="12"/>
          </p:nvPr>
        </p:nvSpPr>
        <p:spPr/>
        <p:txBody>
          <a:bodyPr/>
          <a:lstStyle/>
          <a:p>
            <a:fld id="{68E16D21-2873-7F4D-BC1C-4DCC7B7156B8}" type="slidenum">
              <a:rPr lang="en-SI" smtClean="0"/>
              <a:t>12</a:t>
            </a:fld>
            <a:endParaRPr lang="en-SI"/>
          </a:p>
        </p:txBody>
      </p:sp>
    </p:spTree>
    <p:extLst>
      <p:ext uri="{BB962C8B-B14F-4D97-AF65-F5344CB8AC3E}">
        <p14:creationId xmlns:p14="http://schemas.microsoft.com/office/powerpoint/2010/main" val="23421137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5DAC6-D285-0A29-14C5-73F35B9113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157E73-4FB0-78E0-4A7F-7ABC6CEC2AD5}"/>
              </a:ext>
            </a:extLst>
          </p:cNvPr>
          <p:cNvSpPr>
            <a:spLocks noGrp="1"/>
          </p:cNvSpPr>
          <p:nvPr>
            <p:ph type="title"/>
          </p:nvPr>
        </p:nvSpPr>
        <p:spPr>
          <a:xfrm>
            <a:off x="2983867" y="25838"/>
            <a:ext cx="8483859" cy="1080000"/>
          </a:xfrm>
        </p:spPr>
        <p:txBody>
          <a:bodyPr/>
          <a:lstStyle/>
          <a:p>
            <a:r>
              <a:rPr lang="en-GB" sz="2400" dirty="0"/>
              <a:t>EU gas demand evolution and decarbonisation efforts</a:t>
            </a:r>
          </a:p>
        </p:txBody>
      </p:sp>
      <p:sp>
        <p:nvSpPr>
          <p:cNvPr id="4" name="Slide Number Placeholder 3">
            <a:extLst>
              <a:ext uri="{FF2B5EF4-FFF2-40B4-BE49-F238E27FC236}">
                <a16:creationId xmlns:a16="http://schemas.microsoft.com/office/drawing/2014/main" id="{04EC919F-2238-24A1-B5F3-FAA3A2D794F0}"/>
              </a:ext>
            </a:extLst>
          </p:cNvPr>
          <p:cNvSpPr>
            <a:spLocks noGrp="1"/>
          </p:cNvSpPr>
          <p:nvPr>
            <p:ph type="sldNum" sz="quarter" idx="10"/>
          </p:nvPr>
        </p:nvSpPr>
        <p:spPr>
          <a:xfrm>
            <a:off x="11471275" y="6281738"/>
            <a:ext cx="720725" cy="576262"/>
          </a:xfrm>
          <a:prstGeom prst="rect">
            <a:avLst/>
          </a:prstGeom>
        </p:spPr>
        <p:txBody>
          <a:bodyPr vert="horz" lIns="91440" tIns="45720" rIns="91440" bIns="45720" rtlCol="0" anchor="ctr"/>
          <a:lstStyle>
            <a:defPPr>
              <a:defRPr lang="en-US"/>
            </a:defPPr>
            <a:lvl1pPr algn="ctr" defTabSz="457200" rtl="0" eaLnBrk="1" fontAlgn="auto" hangingPunct="1">
              <a:spcBef>
                <a:spcPts val="0"/>
              </a:spcBef>
              <a:spcAft>
                <a:spcPts val="0"/>
              </a:spcAft>
              <a:defRPr sz="1500" b="1" i="0" kern="1200">
                <a:solidFill>
                  <a:schemeClr val="tx1"/>
                </a:solidFill>
                <a:latin typeface="Arial" panose="020B060402020202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fld id="{2D105FCA-84C5-487C-B2B7-DF4959FBFE53}" type="slidenum">
              <a:rPr lang="en-SI" smtClean="0"/>
              <a:pPr>
                <a:defRPr/>
              </a:pPr>
              <a:t>13</a:t>
            </a:fld>
            <a:endParaRPr lang="en-SI"/>
          </a:p>
        </p:txBody>
      </p:sp>
      <p:sp>
        <p:nvSpPr>
          <p:cNvPr id="10" name="TextBox 9">
            <a:extLst>
              <a:ext uri="{FF2B5EF4-FFF2-40B4-BE49-F238E27FC236}">
                <a16:creationId xmlns:a16="http://schemas.microsoft.com/office/drawing/2014/main" id="{AE2F2FB3-9DBF-0A8D-7367-0B0A9694907A}"/>
              </a:ext>
            </a:extLst>
          </p:cNvPr>
          <p:cNvSpPr txBox="1">
            <a:spLocks noChangeArrowheads="1"/>
          </p:cNvSpPr>
          <p:nvPr/>
        </p:nvSpPr>
        <p:spPr bwMode="auto">
          <a:xfrm>
            <a:off x="770644" y="6242000"/>
            <a:ext cx="10917052"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lr>
                <a:srgbClr val="3678BD"/>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Clr>
                <a:srgbClr val="3678BD"/>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Clr>
                <a:srgbClr val="3678BD"/>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Clr>
                <a:srgbClr val="3678BD"/>
              </a:buClr>
              <a:buFont typeface="System Font Regular"/>
              <a:buChar char="-"/>
              <a:defRPr sz="1600">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5pPr>
            <a:lvl6pPr marL="2514600" indent="-228600" defTabSz="457200" eaLnBrk="0" fontAlgn="base" hangingPunct="0">
              <a:lnSpc>
                <a:spcPct val="90000"/>
              </a:lnSpc>
              <a:spcBef>
                <a:spcPts val="500"/>
              </a:spcBef>
              <a:spcAft>
                <a:spcPct val="0"/>
              </a:spcAft>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6pPr>
            <a:lvl7pPr marL="2971800" indent="-228600" defTabSz="457200" eaLnBrk="0" fontAlgn="base" hangingPunct="0">
              <a:lnSpc>
                <a:spcPct val="90000"/>
              </a:lnSpc>
              <a:spcBef>
                <a:spcPts val="500"/>
              </a:spcBef>
              <a:spcAft>
                <a:spcPct val="0"/>
              </a:spcAft>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7pPr>
            <a:lvl8pPr marL="3429000" indent="-228600" defTabSz="457200" eaLnBrk="0" fontAlgn="base" hangingPunct="0">
              <a:lnSpc>
                <a:spcPct val="90000"/>
              </a:lnSpc>
              <a:spcBef>
                <a:spcPts val="500"/>
              </a:spcBef>
              <a:spcAft>
                <a:spcPct val="0"/>
              </a:spcAft>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8pPr>
            <a:lvl9pPr marL="3886200" indent="-228600" defTabSz="457200" eaLnBrk="0" fontAlgn="base" hangingPunct="0">
              <a:lnSpc>
                <a:spcPct val="90000"/>
              </a:lnSpc>
              <a:spcBef>
                <a:spcPts val="500"/>
              </a:spcBef>
              <a:spcAft>
                <a:spcPct val="0"/>
              </a:spcAft>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r>
              <a:rPr lang="en-GB" altLang="en-US" sz="950" dirty="0">
                <a:solidFill>
                  <a:srgbClr val="7F7F7F"/>
                </a:solidFill>
              </a:rPr>
              <a:t>Source: ACER calculations based on Eurostat, </a:t>
            </a:r>
            <a:r>
              <a:rPr lang="en-GB" altLang="en-US" sz="950" dirty="0">
                <a:solidFill>
                  <a:schemeClr val="bg2">
                    <a:lumMod val="75000"/>
                  </a:schemeClr>
                </a:solidFill>
                <a:hlinkClick r:id="rId3"/>
              </a:rPr>
              <a:t>EC’s impact assessment for the 2040 climate target</a:t>
            </a:r>
            <a:r>
              <a:rPr lang="en-GB" altLang="en-US" sz="950" dirty="0">
                <a:solidFill>
                  <a:srgbClr val="7F7F7F"/>
                </a:solidFill>
              </a:rPr>
              <a:t>, and European Commission’s documents</a:t>
            </a:r>
            <a:r>
              <a:rPr lang="sl-SI" altLang="en-US" sz="950" dirty="0">
                <a:solidFill>
                  <a:srgbClr val="7F7F7F"/>
                </a:solidFill>
              </a:rPr>
              <a:t>.</a:t>
            </a:r>
            <a:r>
              <a:rPr lang="en-GB" altLang="en-US" sz="950" dirty="0">
                <a:solidFill>
                  <a:srgbClr val="7F7F7F"/>
                </a:solidFill>
              </a:rPr>
              <a:t> For further information, the reader is referred to </a:t>
            </a:r>
            <a:r>
              <a:rPr lang="en-GB" altLang="en-US" sz="950" dirty="0">
                <a:solidFill>
                  <a:srgbClr val="7F7F7F"/>
                </a:solidFill>
                <a:hlinkClick r:id="rId4"/>
              </a:rPr>
              <a:t>ACER Market Monitoring report on LNG market developments, 2025</a:t>
            </a:r>
            <a:r>
              <a:rPr lang="en-GB" altLang="en-US" sz="950" dirty="0">
                <a:solidFill>
                  <a:srgbClr val="7F7F7F"/>
                </a:solidFill>
              </a:rPr>
              <a:t>. </a:t>
            </a:r>
          </a:p>
          <a:p>
            <a:pPr eaLnBrk="1" hangingPunct="1">
              <a:lnSpc>
                <a:spcPct val="100000"/>
              </a:lnSpc>
              <a:spcBef>
                <a:spcPct val="0"/>
              </a:spcBef>
              <a:buClrTx/>
              <a:buFontTx/>
              <a:buNone/>
            </a:pPr>
            <a:r>
              <a:rPr lang="en-GB" altLang="en-US" sz="950" dirty="0">
                <a:solidFill>
                  <a:srgbClr val="7F7F7F"/>
                </a:solidFill>
              </a:rPr>
              <a:t>Note 1: Fit-for-55 implies a 32% reduction in natural gas demand compared to 2019, while the most ambitious REPowerEU scenario (without considering the gas savings related to renewable hydrogen targets) projects gas demand 32% below the Fit-for-55 level.</a:t>
            </a:r>
          </a:p>
        </p:txBody>
      </p:sp>
      <p:sp>
        <p:nvSpPr>
          <p:cNvPr id="5" name="TextBox 4">
            <a:extLst>
              <a:ext uri="{FF2B5EF4-FFF2-40B4-BE49-F238E27FC236}">
                <a16:creationId xmlns:a16="http://schemas.microsoft.com/office/drawing/2014/main" id="{2DDF3FA4-C881-AEDE-0A3E-B0F8071FDA00}"/>
              </a:ext>
            </a:extLst>
          </p:cNvPr>
          <p:cNvSpPr txBox="1"/>
          <p:nvPr/>
        </p:nvSpPr>
        <p:spPr>
          <a:xfrm>
            <a:off x="1623660" y="1840366"/>
            <a:ext cx="8362643" cy="461665"/>
          </a:xfrm>
          <a:prstGeom prst="rect">
            <a:avLst/>
          </a:prstGeom>
          <a:noFill/>
        </p:spPr>
        <p:txBody>
          <a:bodyPr wrap="square">
            <a:spAutoFit/>
          </a:bodyPr>
          <a:lstStyle/>
          <a:p>
            <a:pPr algn="l">
              <a:spcAft>
                <a:spcPts val="600"/>
              </a:spcAft>
              <a:buClr>
                <a:schemeClr val="tx2"/>
              </a:buClr>
            </a:pPr>
            <a:r>
              <a:rPr lang="en-GB" sz="1200" dirty="0">
                <a:solidFill>
                  <a:srgbClr val="C0C0C0"/>
                </a:solidFill>
                <a:latin typeface="Arial" panose="020B0604020202020204" pitchFamily="34" charset="0"/>
                <a:cs typeface="Arial" panose="020B0604020202020204" pitchFamily="34" charset="0"/>
              </a:rPr>
              <a:t>Historical gas consumption in the EU, 2014-2025 (bcm) and projected gas consumption under various decarbonization scenarios, 2026-2050 (bcm)</a:t>
            </a:r>
          </a:p>
        </p:txBody>
      </p:sp>
      <p:grpSp>
        <p:nvGrpSpPr>
          <p:cNvPr id="8" name="Group 7">
            <a:extLst>
              <a:ext uri="{FF2B5EF4-FFF2-40B4-BE49-F238E27FC236}">
                <a16:creationId xmlns:a16="http://schemas.microsoft.com/office/drawing/2014/main" id="{C30C8628-FD15-91DE-D4D9-0DE22C3A0511}"/>
              </a:ext>
            </a:extLst>
          </p:cNvPr>
          <p:cNvGrpSpPr/>
          <p:nvPr/>
        </p:nvGrpSpPr>
        <p:grpSpPr>
          <a:xfrm>
            <a:off x="1714572" y="2455178"/>
            <a:ext cx="8550709" cy="3712070"/>
            <a:chOff x="776294" y="1839838"/>
            <a:chExt cx="8550709" cy="3712070"/>
          </a:xfrm>
        </p:grpSpPr>
        <p:grpSp>
          <p:nvGrpSpPr>
            <p:cNvPr id="57" name="Group 56">
              <a:extLst>
                <a:ext uri="{FF2B5EF4-FFF2-40B4-BE49-F238E27FC236}">
                  <a16:creationId xmlns:a16="http://schemas.microsoft.com/office/drawing/2014/main" id="{26BC8652-5412-9777-90B0-71DA45AAE35E}"/>
                </a:ext>
              </a:extLst>
            </p:cNvPr>
            <p:cNvGrpSpPr/>
            <p:nvPr/>
          </p:nvGrpSpPr>
          <p:grpSpPr>
            <a:xfrm>
              <a:off x="776294" y="1839838"/>
              <a:ext cx="8550709" cy="3712070"/>
              <a:chOff x="3349643" y="2374145"/>
              <a:chExt cx="8550709" cy="3712070"/>
            </a:xfrm>
          </p:grpSpPr>
          <p:pic>
            <p:nvPicPr>
              <p:cNvPr id="50" name="Graphic 49">
                <a:extLst>
                  <a:ext uri="{FF2B5EF4-FFF2-40B4-BE49-F238E27FC236}">
                    <a16:creationId xmlns:a16="http://schemas.microsoft.com/office/drawing/2014/main" id="{288F495B-9E63-486B-32D3-3D6804541E0B}"/>
                  </a:ext>
                </a:extLst>
              </p:cNvPr>
              <p:cNvPicPr>
                <a:picLocks noChangeAspect="1"/>
              </p:cNvPicPr>
              <p:nvPr/>
            </p:nvPicPr>
            <p:blipFill>
              <a:blip>
                <a:extLst>
                  <a:ext uri="{96DAC541-7B7A-43D3-8B79-37D633B846F1}">
                    <asvg:svgBlip xmlns:asvg="http://schemas.microsoft.com/office/drawing/2016/SVG/main" r:embed="rId5"/>
                  </a:ext>
                </a:extLst>
              </a:blip>
              <a:srcRect b="17872"/>
              <a:stretch>
                <a:fillRect/>
              </a:stretch>
            </p:blipFill>
            <p:spPr>
              <a:xfrm>
                <a:off x="7699827" y="2374145"/>
                <a:ext cx="4118699" cy="3198515"/>
              </a:xfrm>
              <a:prstGeom prst="rect">
                <a:avLst/>
              </a:prstGeom>
            </p:spPr>
          </p:pic>
          <p:pic>
            <p:nvPicPr>
              <p:cNvPr id="47" name="Graphic 46">
                <a:extLst>
                  <a:ext uri="{FF2B5EF4-FFF2-40B4-BE49-F238E27FC236}">
                    <a16:creationId xmlns:a16="http://schemas.microsoft.com/office/drawing/2014/main" id="{3D61675E-6FEE-26C9-B78C-3569D2491F6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349643" y="2401287"/>
                <a:ext cx="4078704" cy="3126082"/>
              </a:xfrm>
              <a:prstGeom prst="rect">
                <a:avLst/>
              </a:prstGeom>
            </p:spPr>
          </p:pic>
          <p:grpSp>
            <p:nvGrpSpPr>
              <p:cNvPr id="38" name="Group 37">
                <a:extLst>
                  <a:ext uri="{FF2B5EF4-FFF2-40B4-BE49-F238E27FC236}">
                    <a16:creationId xmlns:a16="http://schemas.microsoft.com/office/drawing/2014/main" id="{BB8FE11F-4685-BEE4-97E0-D88638908AA5}"/>
                  </a:ext>
                </a:extLst>
              </p:cNvPr>
              <p:cNvGrpSpPr/>
              <p:nvPr/>
            </p:nvGrpSpPr>
            <p:grpSpPr>
              <a:xfrm>
                <a:off x="7436575" y="2555461"/>
                <a:ext cx="4035192" cy="2700964"/>
                <a:chOff x="6997744" y="2153055"/>
                <a:chExt cx="4300878" cy="2878800"/>
              </a:xfrm>
            </p:grpSpPr>
            <p:sp>
              <p:nvSpPr>
                <p:cNvPr id="13" name="Oval 12">
                  <a:extLst>
                    <a:ext uri="{FF2B5EF4-FFF2-40B4-BE49-F238E27FC236}">
                      <a16:creationId xmlns:a16="http://schemas.microsoft.com/office/drawing/2014/main" id="{3CCAAD90-47FB-90EA-BB0B-060CE6EBAAE6}"/>
                    </a:ext>
                  </a:extLst>
                </p:cNvPr>
                <p:cNvSpPr>
                  <a:spLocks noChangeAspect="1"/>
                </p:cNvSpPr>
                <p:nvPr/>
              </p:nvSpPr>
              <p:spPr>
                <a:xfrm>
                  <a:off x="7453568" y="2704272"/>
                  <a:ext cx="265693" cy="258145"/>
                </a:xfrm>
                <a:prstGeom prst="ellipse">
                  <a:avLst/>
                </a:prstGeom>
                <a:noFill/>
                <a:ln w="12700">
                  <a:solidFill>
                    <a:srgbClr val="BAD1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Arc 13">
                  <a:extLst>
                    <a:ext uri="{FF2B5EF4-FFF2-40B4-BE49-F238E27FC236}">
                      <a16:creationId xmlns:a16="http://schemas.microsoft.com/office/drawing/2014/main" id="{9C2CEC0F-509A-BCB1-68B1-E6B6B7CEA097}"/>
                    </a:ext>
                  </a:extLst>
                </p:cNvPr>
                <p:cNvSpPr/>
                <p:nvPr/>
              </p:nvSpPr>
              <p:spPr>
                <a:xfrm rot="3276041">
                  <a:off x="7191750" y="1984129"/>
                  <a:ext cx="702111" cy="1090123"/>
                </a:xfrm>
                <a:prstGeom prst="arc">
                  <a:avLst>
                    <a:gd name="adj1" fmla="val 17813560"/>
                    <a:gd name="adj2" fmla="val 21316859"/>
                  </a:avLst>
                </a:prstGeom>
                <a:ln w="12700">
                  <a:solidFill>
                    <a:srgbClr val="BAD1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TextBox 10">
                  <a:extLst>
                    <a:ext uri="{FF2B5EF4-FFF2-40B4-BE49-F238E27FC236}">
                      <a16:creationId xmlns:a16="http://schemas.microsoft.com/office/drawing/2014/main" id="{52133D00-42A4-FE0D-2BCD-3A6AD8F9D283}"/>
                    </a:ext>
                  </a:extLst>
                </p:cNvPr>
                <p:cNvSpPr txBox="1"/>
                <p:nvPr/>
              </p:nvSpPr>
              <p:spPr>
                <a:xfrm>
                  <a:off x="7583540" y="2153055"/>
                  <a:ext cx="1446651" cy="27063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50" dirty="0">
                      <a:solidFill>
                        <a:schemeClr val="accent1">
                          <a:lumMod val="40000"/>
                          <a:lumOff val="60000"/>
                        </a:schemeClr>
                      </a:solidFill>
                      <a:latin typeface="Arial" panose="020B0604020202020204" pitchFamily="34" charset="0"/>
                      <a:cs typeface="Arial" panose="020B0604020202020204" pitchFamily="34" charset="0"/>
                    </a:rPr>
                    <a:t>340 bcm, 2025</a:t>
                  </a:r>
                </a:p>
              </p:txBody>
            </p:sp>
            <p:sp>
              <p:nvSpPr>
                <p:cNvPr id="19" name="Oval 18">
                  <a:extLst>
                    <a:ext uri="{FF2B5EF4-FFF2-40B4-BE49-F238E27FC236}">
                      <a16:creationId xmlns:a16="http://schemas.microsoft.com/office/drawing/2014/main" id="{365175A0-F553-34BC-919B-6DF238BB266C}"/>
                    </a:ext>
                  </a:extLst>
                </p:cNvPr>
                <p:cNvSpPr>
                  <a:spLocks noChangeAspect="1"/>
                </p:cNvSpPr>
                <p:nvPr/>
              </p:nvSpPr>
              <p:spPr>
                <a:xfrm>
                  <a:off x="8081978" y="3714064"/>
                  <a:ext cx="265693" cy="258145"/>
                </a:xfrm>
                <a:prstGeom prst="ellipse">
                  <a:avLst/>
                </a:prstGeom>
                <a:noFill/>
                <a:ln w="12700">
                  <a:solidFill>
                    <a:srgbClr val="BAD1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04DA299C-7CC8-794A-F348-1953EA985215}"/>
                    </a:ext>
                  </a:extLst>
                </p:cNvPr>
                <p:cNvSpPr>
                  <a:spLocks noChangeAspect="1"/>
                </p:cNvSpPr>
                <p:nvPr/>
              </p:nvSpPr>
              <p:spPr>
                <a:xfrm>
                  <a:off x="8067399" y="3134992"/>
                  <a:ext cx="265693" cy="258145"/>
                </a:xfrm>
                <a:prstGeom prst="ellipse">
                  <a:avLst/>
                </a:prstGeom>
                <a:noFill/>
                <a:ln w="12700">
                  <a:solidFill>
                    <a:srgbClr val="BAD1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Arc 20">
                  <a:extLst>
                    <a:ext uri="{FF2B5EF4-FFF2-40B4-BE49-F238E27FC236}">
                      <a16:creationId xmlns:a16="http://schemas.microsoft.com/office/drawing/2014/main" id="{0494CFED-3295-DCAB-810F-742C5ED52AF8}"/>
                    </a:ext>
                  </a:extLst>
                </p:cNvPr>
                <p:cNvSpPr/>
                <p:nvPr/>
              </p:nvSpPr>
              <p:spPr>
                <a:xfrm rot="3276041">
                  <a:off x="7470933" y="3746082"/>
                  <a:ext cx="702112" cy="1090123"/>
                </a:xfrm>
                <a:prstGeom prst="arc">
                  <a:avLst>
                    <a:gd name="adj1" fmla="val 16200000"/>
                    <a:gd name="adj2" fmla="val 21316859"/>
                  </a:avLst>
                </a:prstGeom>
                <a:ln w="12700">
                  <a:solidFill>
                    <a:srgbClr val="BAD1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Arc 21">
                  <a:extLst>
                    <a:ext uri="{FF2B5EF4-FFF2-40B4-BE49-F238E27FC236}">
                      <a16:creationId xmlns:a16="http://schemas.microsoft.com/office/drawing/2014/main" id="{59C8CE82-8EA1-3D03-D34B-6429349239C2}"/>
                    </a:ext>
                  </a:extLst>
                </p:cNvPr>
                <p:cNvSpPr/>
                <p:nvPr/>
              </p:nvSpPr>
              <p:spPr>
                <a:xfrm rot="5808172">
                  <a:off x="8064864" y="2326344"/>
                  <a:ext cx="702112" cy="1090123"/>
                </a:xfrm>
                <a:prstGeom prst="arc">
                  <a:avLst>
                    <a:gd name="adj1" fmla="val 16200000"/>
                    <a:gd name="adj2" fmla="val 21316859"/>
                  </a:avLst>
                </a:prstGeom>
                <a:ln w="12700">
                  <a:solidFill>
                    <a:srgbClr val="BAD1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TextBox 10">
                  <a:extLst>
                    <a:ext uri="{FF2B5EF4-FFF2-40B4-BE49-F238E27FC236}">
                      <a16:creationId xmlns:a16="http://schemas.microsoft.com/office/drawing/2014/main" id="{564FF200-73DF-700A-62D5-3BFBA4ED3451}"/>
                    </a:ext>
                  </a:extLst>
                </p:cNvPr>
                <p:cNvSpPr txBox="1"/>
                <p:nvPr/>
              </p:nvSpPr>
              <p:spPr>
                <a:xfrm>
                  <a:off x="8500393" y="2508348"/>
                  <a:ext cx="1525652" cy="44285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50" dirty="0">
                      <a:solidFill>
                        <a:schemeClr val="accent1">
                          <a:lumMod val="40000"/>
                          <a:lumOff val="60000"/>
                        </a:schemeClr>
                      </a:solidFill>
                      <a:latin typeface="Arial" panose="020B0604020202020204" pitchFamily="34" charset="0"/>
                      <a:cs typeface="Arial" panose="020B0604020202020204" pitchFamily="34" charset="0"/>
                    </a:rPr>
                    <a:t>280 bcm, Fit-for-55 target</a:t>
                  </a:r>
                </a:p>
              </p:txBody>
            </p:sp>
            <p:sp>
              <p:nvSpPr>
                <p:cNvPr id="24" name="TextBox 10">
                  <a:extLst>
                    <a:ext uri="{FF2B5EF4-FFF2-40B4-BE49-F238E27FC236}">
                      <a16:creationId xmlns:a16="http://schemas.microsoft.com/office/drawing/2014/main" id="{253B217F-2ED4-C5F7-1DA9-3F4D357F0E1C}"/>
                    </a:ext>
                  </a:extLst>
                </p:cNvPr>
                <p:cNvSpPr txBox="1"/>
                <p:nvPr/>
              </p:nvSpPr>
              <p:spPr>
                <a:xfrm>
                  <a:off x="7327266" y="4376903"/>
                  <a:ext cx="1446651" cy="442856"/>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50" dirty="0">
                      <a:solidFill>
                        <a:schemeClr val="accent1">
                          <a:lumMod val="40000"/>
                          <a:lumOff val="60000"/>
                        </a:schemeClr>
                      </a:solidFill>
                      <a:latin typeface="Arial" panose="020B0604020202020204" pitchFamily="34" charset="0"/>
                      <a:cs typeface="Arial" panose="020B0604020202020204" pitchFamily="34" charset="0"/>
                    </a:rPr>
                    <a:t>190 bcm, REPowerEU target</a:t>
                  </a:r>
                  <a:endParaRPr lang="en-GB" sz="1050" baseline="30000" dirty="0">
                    <a:solidFill>
                      <a:schemeClr val="accent1">
                        <a:lumMod val="40000"/>
                        <a:lumOff val="60000"/>
                      </a:schemeClr>
                    </a:solidFill>
                    <a:latin typeface="Arial" panose="020B0604020202020204" pitchFamily="34" charset="0"/>
                    <a:cs typeface="Arial" panose="020B0604020202020204" pitchFamily="34" charset="0"/>
                  </a:endParaRPr>
                </a:p>
              </p:txBody>
            </p:sp>
            <p:sp>
              <p:nvSpPr>
                <p:cNvPr id="25" name="Oval 24">
                  <a:extLst>
                    <a:ext uri="{FF2B5EF4-FFF2-40B4-BE49-F238E27FC236}">
                      <a16:creationId xmlns:a16="http://schemas.microsoft.com/office/drawing/2014/main" id="{787DB7BF-6890-5E65-49F8-36902B422F6F}"/>
                    </a:ext>
                  </a:extLst>
                </p:cNvPr>
                <p:cNvSpPr>
                  <a:spLocks noChangeAspect="1"/>
                </p:cNvSpPr>
                <p:nvPr/>
              </p:nvSpPr>
              <p:spPr>
                <a:xfrm>
                  <a:off x="9401255" y="4376191"/>
                  <a:ext cx="265693" cy="258145"/>
                </a:xfrm>
                <a:prstGeom prst="ellipse">
                  <a:avLst/>
                </a:prstGeom>
                <a:noFill/>
                <a:ln w="12700">
                  <a:solidFill>
                    <a:srgbClr val="BAD1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0C851130-BF1C-027C-0C9C-449608563524}"/>
                    </a:ext>
                  </a:extLst>
                </p:cNvPr>
                <p:cNvSpPr>
                  <a:spLocks noChangeAspect="1"/>
                </p:cNvSpPr>
                <p:nvPr/>
              </p:nvSpPr>
              <p:spPr>
                <a:xfrm>
                  <a:off x="9401884" y="3928416"/>
                  <a:ext cx="265693" cy="258145"/>
                </a:xfrm>
                <a:prstGeom prst="ellipse">
                  <a:avLst/>
                </a:prstGeom>
                <a:noFill/>
                <a:ln w="12700">
                  <a:solidFill>
                    <a:srgbClr val="BAD1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1547060F-5EE9-216A-EED4-BCF3A90EDAD9}"/>
                    </a:ext>
                  </a:extLst>
                </p:cNvPr>
                <p:cNvSpPr>
                  <a:spLocks noChangeAspect="1"/>
                </p:cNvSpPr>
                <p:nvPr/>
              </p:nvSpPr>
              <p:spPr>
                <a:xfrm>
                  <a:off x="10731523" y="4591654"/>
                  <a:ext cx="265693" cy="258145"/>
                </a:xfrm>
                <a:prstGeom prst="ellipse">
                  <a:avLst/>
                </a:prstGeom>
                <a:noFill/>
                <a:ln w="12700">
                  <a:solidFill>
                    <a:srgbClr val="BAD1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10">
                  <a:extLst>
                    <a:ext uri="{FF2B5EF4-FFF2-40B4-BE49-F238E27FC236}">
                      <a16:creationId xmlns:a16="http://schemas.microsoft.com/office/drawing/2014/main" id="{367069E2-6A62-D558-CD54-1C25EAEA6DF3}"/>
                    </a:ext>
                  </a:extLst>
                </p:cNvPr>
                <p:cNvSpPr txBox="1"/>
                <p:nvPr/>
              </p:nvSpPr>
              <p:spPr>
                <a:xfrm>
                  <a:off x="9324529" y="3231062"/>
                  <a:ext cx="1974093" cy="442856"/>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50" dirty="0">
                      <a:solidFill>
                        <a:schemeClr val="accent1">
                          <a:lumMod val="40000"/>
                          <a:lumOff val="60000"/>
                        </a:schemeClr>
                      </a:solidFill>
                      <a:latin typeface="Arial" panose="020B0604020202020204" pitchFamily="34" charset="0"/>
                      <a:cs typeface="Arial" panose="020B0604020202020204" pitchFamily="34" charset="0"/>
                    </a:rPr>
                    <a:t>2040 Impact Assessment, European Commission</a:t>
                  </a:r>
                  <a:endParaRPr lang="en-GB" sz="1050" baseline="30000" dirty="0">
                    <a:solidFill>
                      <a:schemeClr val="accent1">
                        <a:lumMod val="40000"/>
                        <a:lumOff val="60000"/>
                      </a:schemeClr>
                    </a:solidFill>
                    <a:latin typeface="Arial" panose="020B0604020202020204" pitchFamily="34" charset="0"/>
                    <a:cs typeface="Arial" panose="020B0604020202020204" pitchFamily="34" charset="0"/>
                  </a:endParaRPr>
                </a:p>
              </p:txBody>
            </p:sp>
            <p:sp>
              <p:nvSpPr>
                <p:cNvPr id="29" name="Arc 28">
                  <a:extLst>
                    <a:ext uri="{FF2B5EF4-FFF2-40B4-BE49-F238E27FC236}">
                      <a16:creationId xmlns:a16="http://schemas.microsoft.com/office/drawing/2014/main" id="{D21C5AC9-792D-D824-583E-F3F12FAC50DC}"/>
                    </a:ext>
                  </a:extLst>
                </p:cNvPr>
                <p:cNvSpPr/>
                <p:nvPr/>
              </p:nvSpPr>
              <p:spPr>
                <a:xfrm rot="979784">
                  <a:off x="9283897" y="3162584"/>
                  <a:ext cx="1725650" cy="1869271"/>
                </a:xfrm>
                <a:prstGeom prst="arc">
                  <a:avLst>
                    <a:gd name="adj1" fmla="val 18682387"/>
                    <a:gd name="adj2" fmla="val 1012500"/>
                  </a:avLst>
                </a:prstGeom>
                <a:ln w="12700">
                  <a:solidFill>
                    <a:srgbClr val="BAD1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0" name="Arc 29">
                  <a:extLst>
                    <a:ext uri="{FF2B5EF4-FFF2-40B4-BE49-F238E27FC236}">
                      <a16:creationId xmlns:a16="http://schemas.microsoft.com/office/drawing/2014/main" id="{6E38A4EE-437C-854D-D695-78488125C4DE}"/>
                    </a:ext>
                  </a:extLst>
                </p:cNvPr>
                <p:cNvSpPr/>
                <p:nvPr/>
              </p:nvSpPr>
              <p:spPr>
                <a:xfrm rot="4993587">
                  <a:off x="8267691" y="2395004"/>
                  <a:ext cx="1725650" cy="1869271"/>
                </a:xfrm>
                <a:prstGeom prst="arc">
                  <a:avLst>
                    <a:gd name="adj1" fmla="val 17778965"/>
                    <a:gd name="adj2" fmla="val 19529551"/>
                  </a:avLst>
                </a:prstGeom>
                <a:ln w="12700">
                  <a:solidFill>
                    <a:srgbClr val="BAD1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1" name="Arc 30">
                  <a:extLst>
                    <a:ext uri="{FF2B5EF4-FFF2-40B4-BE49-F238E27FC236}">
                      <a16:creationId xmlns:a16="http://schemas.microsoft.com/office/drawing/2014/main" id="{D270A39F-EF06-4880-F609-5E756DE390CF}"/>
                    </a:ext>
                  </a:extLst>
                </p:cNvPr>
                <p:cNvSpPr/>
                <p:nvPr/>
              </p:nvSpPr>
              <p:spPr>
                <a:xfrm rot="3274452">
                  <a:off x="8547709" y="2693142"/>
                  <a:ext cx="1725650" cy="1869271"/>
                </a:xfrm>
                <a:prstGeom prst="arc">
                  <a:avLst>
                    <a:gd name="adj1" fmla="val 18442803"/>
                    <a:gd name="adj2" fmla="val 700320"/>
                  </a:avLst>
                </a:prstGeom>
                <a:ln w="12700">
                  <a:solidFill>
                    <a:srgbClr val="BAD1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cxnSp>
            <p:nvCxnSpPr>
              <p:cNvPr id="44" name="Straight Connector 43">
                <a:extLst>
                  <a:ext uri="{FF2B5EF4-FFF2-40B4-BE49-F238E27FC236}">
                    <a16:creationId xmlns:a16="http://schemas.microsoft.com/office/drawing/2014/main" id="{5FE66282-C6BC-7CEB-19B2-288E66B8080A}"/>
                  </a:ext>
                </a:extLst>
              </p:cNvPr>
              <p:cNvCxnSpPr>
                <a:cxnSpLocks/>
              </p:cNvCxnSpPr>
              <p:nvPr/>
            </p:nvCxnSpPr>
            <p:spPr>
              <a:xfrm>
                <a:off x="7299085" y="5273037"/>
                <a:ext cx="487828" cy="0"/>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B0F54BFD-6122-1DC1-843A-102EEB828EED}"/>
                  </a:ext>
                </a:extLst>
              </p:cNvPr>
              <p:cNvCxnSpPr>
                <a:cxnSpLocks/>
              </p:cNvCxnSpPr>
              <p:nvPr/>
            </p:nvCxnSpPr>
            <p:spPr>
              <a:xfrm flipV="1">
                <a:off x="7226300" y="3208527"/>
                <a:ext cx="714692" cy="1"/>
              </a:xfrm>
              <a:prstGeom prst="line">
                <a:avLst/>
              </a:prstGeom>
              <a:ln w="9525">
                <a:solidFill>
                  <a:schemeClr val="accent1"/>
                </a:solidFill>
                <a:prstDash val="dash"/>
              </a:ln>
            </p:spPr>
            <p:style>
              <a:lnRef idx="1">
                <a:schemeClr val="accent1"/>
              </a:lnRef>
              <a:fillRef idx="0">
                <a:schemeClr val="accent1"/>
              </a:fillRef>
              <a:effectRef idx="0">
                <a:schemeClr val="accent1"/>
              </a:effectRef>
              <a:fontRef idx="minor">
                <a:schemeClr val="tx1"/>
              </a:fontRef>
            </p:style>
          </p:cxnSp>
          <p:pic>
            <p:nvPicPr>
              <p:cNvPr id="56" name="Graphic 55">
                <a:extLst>
                  <a:ext uri="{FF2B5EF4-FFF2-40B4-BE49-F238E27FC236}">
                    <a16:creationId xmlns:a16="http://schemas.microsoft.com/office/drawing/2014/main" id="{C4F7BB33-82A5-4ED7-173D-AEA0288AD196}"/>
                  </a:ext>
                </a:extLst>
              </p:cNvPr>
              <p:cNvPicPr>
                <a:picLocks noChangeAspect="1"/>
              </p:cNvPicPr>
              <p:nvPr/>
            </p:nvPicPr>
            <p:blipFill>
              <a:blip>
                <a:extLst>
                  <a:ext uri="{96DAC541-7B7A-43D3-8B79-37D633B846F1}">
                    <asvg:svgBlip xmlns:asvg="http://schemas.microsoft.com/office/drawing/2016/SVG/main" r:embed="rId7"/>
                  </a:ext>
                </a:extLst>
              </a:blip>
              <a:srcRect l="-512" t="85072" r="512"/>
              <a:stretch>
                <a:fillRect/>
              </a:stretch>
            </p:blipFill>
            <p:spPr>
              <a:xfrm>
                <a:off x="7699827" y="5493283"/>
                <a:ext cx="4200525" cy="592932"/>
              </a:xfrm>
              <a:prstGeom prst="rect">
                <a:avLst/>
              </a:prstGeom>
            </p:spPr>
          </p:pic>
        </p:grpSp>
        <p:cxnSp>
          <p:nvCxnSpPr>
            <p:cNvPr id="11" name="Straight Connector 10">
              <a:extLst>
                <a:ext uri="{FF2B5EF4-FFF2-40B4-BE49-F238E27FC236}">
                  <a16:creationId xmlns:a16="http://schemas.microsoft.com/office/drawing/2014/main" id="{0E01BEDA-B479-D43D-6372-FE7A6DF6F02B}"/>
                </a:ext>
              </a:extLst>
            </p:cNvPr>
            <p:cNvCxnSpPr>
              <a:cxnSpLocks/>
            </p:cNvCxnSpPr>
            <p:nvPr/>
          </p:nvCxnSpPr>
          <p:spPr>
            <a:xfrm>
              <a:off x="2250120" y="2295428"/>
              <a:ext cx="2493753" cy="0"/>
            </a:xfrm>
            <a:prstGeom prst="line">
              <a:avLst/>
            </a:prstGeom>
            <a:ln w="19050">
              <a:solidFill>
                <a:srgbClr val="92B6FF"/>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39289EE-206D-4A1C-457D-4B25894ED1A8}"/>
                </a:ext>
              </a:extLst>
            </p:cNvPr>
            <p:cNvSpPr txBox="1"/>
            <p:nvPr/>
          </p:nvSpPr>
          <p:spPr>
            <a:xfrm>
              <a:off x="2697886" y="3162134"/>
              <a:ext cx="1425498" cy="1247110"/>
            </a:xfrm>
            <a:prstGeom prst="rect">
              <a:avLst/>
            </a:prstGeom>
          </p:spPr>
          <p:txBody>
            <a:bodyPr vert="horz" wrap="square" lIns="91440" tIns="45720" rIns="91440" bIns="45720" rtlCol="0" anchor="t">
              <a:normAutofit/>
            </a:bodyPr>
            <a:lstStyle/>
            <a:p>
              <a:pPr algn="l"/>
              <a:r>
                <a:rPr lang="en-GB" sz="1050" dirty="0">
                  <a:solidFill>
                    <a:schemeClr val="accent1">
                      <a:lumMod val="40000"/>
                      <a:lumOff val="60000"/>
                    </a:schemeClr>
                  </a:solidFill>
                  <a:cs typeface="Arial" panose="020B0604020202020204" pitchFamily="34" charset="0"/>
                </a:rPr>
                <a:t>16% reduction in total gas consumption in 2025 compared to the five-year average of the reference period 2017-2021</a:t>
              </a:r>
            </a:p>
          </p:txBody>
        </p:sp>
        <p:sp>
          <p:nvSpPr>
            <p:cNvPr id="16" name="Arc 15">
              <a:extLst>
                <a:ext uri="{FF2B5EF4-FFF2-40B4-BE49-F238E27FC236}">
                  <a16:creationId xmlns:a16="http://schemas.microsoft.com/office/drawing/2014/main" id="{BEF4B71B-55CD-3032-CDA5-D7BBF386181A}"/>
                </a:ext>
              </a:extLst>
            </p:cNvPr>
            <p:cNvSpPr/>
            <p:nvPr/>
          </p:nvSpPr>
          <p:spPr>
            <a:xfrm rot="9120119" flipH="1">
              <a:off x="3181125" y="2289099"/>
              <a:ext cx="1749296" cy="1351772"/>
            </a:xfrm>
            <a:prstGeom prst="arc">
              <a:avLst>
                <a:gd name="adj1" fmla="val 14871870"/>
                <a:gd name="adj2" fmla="val 706633"/>
              </a:avLst>
            </a:prstGeom>
            <a:ln w="12700">
              <a:solidFill>
                <a:srgbClr val="92B6FF"/>
              </a:solidFill>
              <a:prstDash val="solid"/>
              <a:tailEnd type="triangle"/>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GB"/>
            </a:p>
          </p:txBody>
        </p:sp>
        <p:cxnSp>
          <p:nvCxnSpPr>
            <p:cNvPr id="17" name="Straight Arrow Connector 16">
              <a:extLst>
                <a:ext uri="{FF2B5EF4-FFF2-40B4-BE49-F238E27FC236}">
                  <a16:creationId xmlns:a16="http://schemas.microsoft.com/office/drawing/2014/main" id="{2FF98425-26ED-175A-1D63-F3AA3838FF4F}"/>
                </a:ext>
              </a:extLst>
            </p:cNvPr>
            <p:cNvCxnSpPr>
              <a:cxnSpLocks/>
            </p:cNvCxnSpPr>
            <p:nvPr/>
          </p:nvCxnSpPr>
          <p:spPr>
            <a:xfrm>
              <a:off x="4643909" y="2314629"/>
              <a:ext cx="0" cy="319724"/>
            </a:xfrm>
            <a:prstGeom prst="straightConnector1">
              <a:avLst/>
            </a:prstGeom>
            <a:ln w="19050">
              <a:solidFill>
                <a:srgbClr val="92B6FF"/>
              </a:solidFill>
              <a:tailEnd type="triangle"/>
            </a:ln>
          </p:spPr>
          <p:style>
            <a:lnRef idx="1">
              <a:schemeClr val="accent1"/>
            </a:lnRef>
            <a:fillRef idx="0">
              <a:schemeClr val="accent1"/>
            </a:fillRef>
            <a:effectRef idx="0">
              <a:schemeClr val="accent1"/>
            </a:effectRef>
            <a:fontRef idx="minor">
              <a:schemeClr val="tx1"/>
            </a:fontRef>
          </p:style>
        </p:cxnSp>
      </p:grpSp>
      <p:sp>
        <p:nvSpPr>
          <p:cNvPr id="7" name="TextBox 6">
            <a:extLst>
              <a:ext uri="{FF2B5EF4-FFF2-40B4-BE49-F238E27FC236}">
                <a16:creationId xmlns:a16="http://schemas.microsoft.com/office/drawing/2014/main" id="{4431D0B2-72B9-A53E-F7DF-AF7896DD4551}"/>
              </a:ext>
            </a:extLst>
          </p:cNvPr>
          <p:cNvSpPr txBox="1"/>
          <p:nvPr/>
        </p:nvSpPr>
        <p:spPr>
          <a:xfrm>
            <a:off x="1591742" y="1193144"/>
            <a:ext cx="8796370" cy="646986"/>
          </a:xfrm>
          <a:prstGeom prst="roundRect">
            <a:avLst/>
          </a:prstGeom>
          <a:noFill/>
          <a:ln>
            <a:noFill/>
          </a:ln>
        </p:spPr>
        <p:txBody>
          <a:bodyPr wrap="square">
            <a:spAutoFit/>
          </a:bodyPr>
          <a:lstStyle/>
          <a:p>
            <a:pPr algn="just" defTabSz="914400" fontAlgn="base">
              <a:spcAft>
                <a:spcPct val="0"/>
              </a:spcAft>
              <a:buClr>
                <a:srgbClr val="3678BD"/>
              </a:buClr>
            </a:pPr>
            <a:r>
              <a:rPr lang="en-GB" sz="1600" b="1" dirty="0">
                <a:solidFill>
                  <a:schemeClr val="tx2"/>
                </a:solidFill>
                <a:latin typeface="Arial" panose="020B0604020202020204" pitchFamily="34" charset="0"/>
                <a:cs typeface="Arial" panose="020B0604020202020204" pitchFamily="34" charset="0"/>
              </a:rPr>
              <a:t>Stronger decarbonisation efforts are required to reach the envisaged conventional gas consumption reductions by 2030</a:t>
            </a:r>
          </a:p>
        </p:txBody>
      </p:sp>
    </p:spTree>
    <p:extLst>
      <p:ext uri="{BB962C8B-B14F-4D97-AF65-F5344CB8AC3E}">
        <p14:creationId xmlns:p14="http://schemas.microsoft.com/office/powerpoint/2010/main" val="31206272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FB968-B5CD-3F03-F41D-7B0670F2C4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C8AA3A-37A7-F27A-5F97-165B5D2D3579}"/>
              </a:ext>
            </a:extLst>
          </p:cNvPr>
          <p:cNvSpPr>
            <a:spLocks noGrp="1"/>
          </p:cNvSpPr>
          <p:nvPr>
            <p:ph type="title"/>
          </p:nvPr>
        </p:nvSpPr>
        <p:spPr>
          <a:xfrm>
            <a:off x="2181070" y="0"/>
            <a:ext cx="9315606" cy="1079500"/>
          </a:xfrm>
        </p:spPr>
        <p:txBody>
          <a:bodyPr/>
          <a:lstStyle/>
          <a:p>
            <a:r>
              <a:rPr lang="en-GB" sz="2400" dirty="0"/>
              <a:t>Renewables impact the operation of gas power plants</a:t>
            </a:r>
          </a:p>
        </p:txBody>
      </p:sp>
      <p:sp>
        <p:nvSpPr>
          <p:cNvPr id="3" name="Slide Number Placeholder 2">
            <a:extLst>
              <a:ext uri="{FF2B5EF4-FFF2-40B4-BE49-F238E27FC236}">
                <a16:creationId xmlns:a16="http://schemas.microsoft.com/office/drawing/2014/main" id="{488D076C-B923-224C-AB2F-A00F3AD1C864}"/>
              </a:ext>
            </a:extLst>
          </p:cNvPr>
          <p:cNvSpPr>
            <a:spLocks noGrp="1"/>
          </p:cNvSpPr>
          <p:nvPr>
            <p:ph type="sldNum" sz="quarter" idx="12"/>
          </p:nvPr>
        </p:nvSpPr>
        <p:spPr/>
        <p:txBody>
          <a:bodyPr/>
          <a:lstStyle/>
          <a:p>
            <a:fld id="{68E16D21-2873-7F4D-BC1C-4DCC7B7156B8}" type="slidenum">
              <a:rPr lang="en-SI" smtClean="0"/>
              <a:t>14</a:t>
            </a:fld>
            <a:endParaRPr lang="en-SI"/>
          </a:p>
        </p:txBody>
      </p:sp>
      <p:sp>
        <p:nvSpPr>
          <p:cNvPr id="5" name="Text Placeholder 4">
            <a:extLst>
              <a:ext uri="{FF2B5EF4-FFF2-40B4-BE49-F238E27FC236}">
                <a16:creationId xmlns:a16="http://schemas.microsoft.com/office/drawing/2014/main" id="{A6452309-C0D7-EB5E-AB4F-82C25224FE1A}"/>
              </a:ext>
            </a:extLst>
          </p:cNvPr>
          <p:cNvSpPr>
            <a:spLocks noGrp="1"/>
          </p:cNvSpPr>
          <p:nvPr>
            <p:ph type="body" sz="quarter" idx="14"/>
          </p:nvPr>
        </p:nvSpPr>
        <p:spPr/>
        <p:txBody>
          <a:bodyPr/>
          <a:lstStyle/>
          <a:p>
            <a:pPr>
              <a:spcBef>
                <a:spcPts val="0"/>
              </a:spcBef>
            </a:pPr>
            <a:r>
              <a:rPr lang="en-GB" sz="950"/>
              <a:t>Source: ACER calculations based on ENTSO-E transparency platform performed for Member States where generation unit level data is available for gas-fired power plants - analyses excludes Estonia, Croatia, Ireland, Malta and Cyprus. Slovakia is also excluded from the analysis due to generation data quality issues.</a:t>
            </a:r>
          </a:p>
        </p:txBody>
      </p:sp>
      <p:sp>
        <p:nvSpPr>
          <p:cNvPr id="28" name="TextBox 27">
            <a:extLst>
              <a:ext uri="{FF2B5EF4-FFF2-40B4-BE49-F238E27FC236}">
                <a16:creationId xmlns:a16="http://schemas.microsoft.com/office/drawing/2014/main" id="{C1ED487A-66AA-46BF-9FB3-6A9F233957DD}"/>
              </a:ext>
            </a:extLst>
          </p:cNvPr>
          <p:cNvSpPr txBox="1"/>
          <p:nvPr/>
        </p:nvSpPr>
        <p:spPr>
          <a:xfrm>
            <a:off x="611299" y="1263062"/>
            <a:ext cx="4635525" cy="523220"/>
          </a:xfrm>
          <a:prstGeom prst="rect">
            <a:avLst/>
          </a:prstGeom>
          <a:noFill/>
        </p:spPr>
        <p:txBody>
          <a:bodyPr wrap="square" lIns="91440" tIns="45720" rIns="91440" bIns="45720" anchor="t">
            <a:spAutoFit/>
          </a:bodyPr>
          <a:lstStyle/>
          <a:p>
            <a:pPr algn="just"/>
            <a:r>
              <a:rPr lang="en-GB" sz="1400" b="1" dirty="0">
                <a:solidFill>
                  <a:schemeClr val="tx2"/>
                </a:solidFill>
                <a:latin typeface="Arial"/>
                <a:cs typeface="Arial"/>
              </a:rPr>
              <a:t>Gas-fired generation profiles are increasingly exhibiting a duck-curve pattern</a:t>
            </a:r>
          </a:p>
        </p:txBody>
      </p:sp>
      <p:sp>
        <p:nvSpPr>
          <p:cNvPr id="8" name="TextBox 7">
            <a:extLst>
              <a:ext uri="{FF2B5EF4-FFF2-40B4-BE49-F238E27FC236}">
                <a16:creationId xmlns:a16="http://schemas.microsoft.com/office/drawing/2014/main" id="{3D629B9C-1303-4E10-E164-1DB49ECFA618}"/>
              </a:ext>
            </a:extLst>
          </p:cNvPr>
          <p:cNvSpPr txBox="1"/>
          <p:nvPr/>
        </p:nvSpPr>
        <p:spPr>
          <a:xfrm>
            <a:off x="5772150" y="1138245"/>
            <a:ext cx="5247736" cy="461665"/>
          </a:xfrm>
          <a:prstGeom prst="rect">
            <a:avLst/>
          </a:prstGeom>
          <a:noFill/>
        </p:spPr>
        <p:txBody>
          <a:bodyPr wrap="square">
            <a:spAutoFit/>
          </a:bodyPr>
          <a:lstStyle>
            <a:defPPr>
              <a:defRPr lang="en-US"/>
            </a:defPPr>
            <a:lvl1pPr>
              <a:spcAft>
                <a:spcPts val="600"/>
              </a:spcAft>
              <a:buClr>
                <a:schemeClr val="tx2"/>
              </a:buClr>
              <a:defRPr sz="1200">
                <a:solidFill>
                  <a:srgbClr val="C0C0C0"/>
                </a:solidFill>
                <a:latin typeface="Arial" panose="020B0604020202020204" pitchFamily="34" charset="0"/>
                <a:cs typeface="Arial" panose="020B0604020202020204" pitchFamily="34" charset="0"/>
              </a:defRPr>
            </a:lvl1pPr>
          </a:lstStyle>
          <a:p>
            <a:r>
              <a:rPr lang="en-GB" dirty="0"/>
              <a:t>Average hourly gas and solar generation profiles, gas winter 2019/20 vs gas winter 2025/26 (GWh)</a:t>
            </a:r>
          </a:p>
        </p:txBody>
      </p:sp>
      <p:sp>
        <p:nvSpPr>
          <p:cNvPr id="22" name="TextBox 21">
            <a:extLst>
              <a:ext uri="{FF2B5EF4-FFF2-40B4-BE49-F238E27FC236}">
                <a16:creationId xmlns:a16="http://schemas.microsoft.com/office/drawing/2014/main" id="{A624033F-761C-36EA-20CA-F59C6006D610}"/>
              </a:ext>
            </a:extLst>
          </p:cNvPr>
          <p:cNvSpPr txBox="1"/>
          <p:nvPr/>
        </p:nvSpPr>
        <p:spPr>
          <a:xfrm>
            <a:off x="9982828" y="4184803"/>
            <a:ext cx="1409251" cy="751219"/>
          </a:xfrm>
          <a:prstGeom prst="rect">
            <a:avLst/>
          </a:prstGeom>
          <a:noFill/>
          <a:ln>
            <a:noFill/>
          </a:ln>
        </p:spPr>
        <p:txBody>
          <a:bodyPr wrap="square">
            <a:spAutoFit/>
          </a:bodyPr>
          <a:lstStyle/>
          <a:p>
            <a:r>
              <a:rPr lang="en-GB" sz="1050" dirty="0">
                <a:solidFill>
                  <a:schemeClr val="accent1">
                    <a:lumMod val="40000"/>
                    <a:lumOff val="60000"/>
                  </a:schemeClr>
                </a:solidFill>
                <a:cs typeface="Arial" panose="020B0604020202020204" pitchFamily="34" charset="0"/>
              </a:rPr>
              <a:t>Peak hour demand relies on a larger response slope of </a:t>
            </a:r>
            <a:r>
              <a:rPr lang="en-GB" sz="1050" b="1" dirty="0">
                <a:solidFill>
                  <a:schemeClr val="accent1">
                    <a:lumMod val="40000"/>
                    <a:lumOff val="60000"/>
                  </a:schemeClr>
                </a:solidFill>
                <a:cs typeface="Arial" panose="020B0604020202020204" pitchFamily="34" charset="0"/>
              </a:rPr>
              <a:t>gas generation</a:t>
            </a:r>
          </a:p>
        </p:txBody>
      </p:sp>
      <p:sp>
        <p:nvSpPr>
          <p:cNvPr id="55" name="Arc 54">
            <a:extLst>
              <a:ext uri="{FF2B5EF4-FFF2-40B4-BE49-F238E27FC236}">
                <a16:creationId xmlns:a16="http://schemas.microsoft.com/office/drawing/2014/main" id="{30599367-E7F0-247F-57BB-C16F0DCA6958}"/>
              </a:ext>
            </a:extLst>
          </p:cNvPr>
          <p:cNvSpPr/>
          <p:nvPr/>
        </p:nvSpPr>
        <p:spPr>
          <a:xfrm rot="19673333">
            <a:off x="8073647" y="3577201"/>
            <a:ext cx="2670806" cy="377369"/>
          </a:xfrm>
          <a:prstGeom prst="arc">
            <a:avLst>
              <a:gd name="adj1" fmla="val 11323158"/>
              <a:gd name="adj2" fmla="val 20393545"/>
            </a:avLst>
          </a:prstGeom>
          <a:ln w="12700">
            <a:solidFill>
              <a:srgbClr val="FFC0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13" name="Group 12">
            <a:extLst>
              <a:ext uri="{FF2B5EF4-FFF2-40B4-BE49-F238E27FC236}">
                <a16:creationId xmlns:a16="http://schemas.microsoft.com/office/drawing/2014/main" id="{F1C7B398-C8E1-FA63-EAE9-E98FC971A6D7}"/>
              </a:ext>
            </a:extLst>
          </p:cNvPr>
          <p:cNvGrpSpPr/>
          <p:nvPr/>
        </p:nvGrpSpPr>
        <p:grpSpPr>
          <a:xfrm>
            <a:off x="5812306" y="1438760"/>
            <a:ext cx="5425189" cy="4817057"/>
            <a:chOff x="5812306" y="1438760"/>
            <a:chExt cx="5425189" cy="4817057"/>
          </a:xfrm>
        </p:grpSpPr>
        <p:pic>
          <p:nvPicPr>
            <p:cNvPr id="6" name="Graphic 5">
              <a:extLst>
                <a:ext uri="{FF2B5EF4-FFF2-40B4-BE49-F238E27FC236}">
                  <a16:creationId xmlns:a16="http://schemas.microsoft.com/office/drawing/2014/main" id="{7C97F4EF-E275-EDD7-AA1B-5F9E87ED022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12306" y="1542980"/>
              <a:ext cx="5425189" cy="4712837"/>
            </a:xfrm>
            <a:prstGeom prst="rect">
              <a:avLst/>
            </a:prstGeom>
          </p:spPr>
        </p:pic>
        <p:sp>
          <p:nvSpPr>
            <p:cNvPr id="54" name="Arc 53">
              <a:extLst>
                <a:ext uri="{FF2B5EF4-FFF2-40B4-BE49-F238E27FC236}">
                  <a16:creationId xmlns:a16="http://schemas.microsoft.com/office/drawing/2014/main" id="{B908DA5B-0DAD-A412-2095-4AA5B7E13257}"/>
                </a:ext>
              </a:extLst>
            </p:cNvPr>
            <p:cNvSpPr/>
            <p:nvPr/>
          </p:nvSpPr>
          <p:spPr>
            <a:xfrm rot="3113494">
              <a:off x="7803142" y="2334425"/>
              <a:ext cx="2450112" cy="658781"/>
            </a:xfrm>
            <a:prstGeom prst="arc">
              <a:avLst>
                <a:gd name="adj1" fmla="val 11473964"/>
                <a:gd name="adj2" fmla="val 20896819"/>
              </a:avLst>
            </a:prstGeom>
            <a:ln w="12700">
              <a:solidFill>
                <a:srgbClr val="FFC0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1" name="Arc 20">
              <a:extLst>
                <a:ext uri="{FF2B5EF4-FFF2-40B4-BE49-F238E27FC236}">
                  <a16:creationId xmlns:a16="http://schemas.microsoft.com/office/drawing/2014/main" id="{9F317509-6ADE-4A9A-B292-3C77CB721984}"/>
                </a:ext>
              </a:extLst>
            </p:cNvPr>
            <p:cNvSpPr/>
            <p:nvPr/>
          </p:nvSpPr>
          <p:spPr>
            <a:xfrm rot="5026757" flipH="1">
              <a:off x="9412968" y="2995358"/>
              <a:ext cx="2461737" cy="488221"/>
            </a:xfrm>
            <a:prstGeom prst="arc">
              <a:avLst>
                <a:gd name="adj1" fmla="val 11375741"/>
                <a:gd name="adj2" fmla="val 21112545"/>
              </a:avLst>
            </a:prstGeom>
            <a:ln w="12700">
              <a:solidFill>
                <a:schemeClr val="accent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Left Bracket 26">
              <a:extLst>
                <a:ext uri="{FF2B5EF4-FFF2-40B4-BE49-F238E27FC236}">
                  <a16:creationId xmlns:a16="http://schemas.microsoft.com/office/drawing/2014/main" id="{0D61E34F-C619-9F65-B98C-A7638BEB5BF6}"/>
                </a:ext>
              </a:extLst>
            </p:cNvPr>
            <p:cNvSpPr/>
            <p:nvPr/>
          </p:nvSpPr>
          <p:spPr>
            <a:xfrm rot="10800000">
              <a:off x="10320600" y="1904645"/>
              <a:ext cx="264849" cy="650961"/>
            </a:xfrm>
            <a:prstGeom prst="leftBracket">
              <a:avLst/>
            </a:prstGeom>
            <a:ln w="127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29" name="Straight Connector 28">
              <a:extLst>
                <a:ext uri="{FF2B5EF4-FFF2-40B4-BE49-F238E27FC236}">
                  <a16:creationId xmlns:a16="http://schemas.microsoft.com/office/drawing/2014/main" id="{4C9A6DEC-2640-17F3-DEB2-13F8642BCEA0}"/>
                </a:ext>
              </a:extLst>
            </p:cNvPr>
            <p:cNvCxnSpPr>
              <a:cxnSpLocks/>
              <a:endCxn id="27" idx="0"/>
            </p:cNvCxnSpPr>
            <p:nvPr/>
          </p:nvCxnSpPr>
          <p:spPr>
            <a:xfrm>
              <a:off x="7721230" y="2540699"/>
              <a:ext cx="2599370" cy="14907"/>
            </a:xfrm>
            <a:prstGeom prst="line">
              <a:avLst/>
            </a:prstGeom>
            <a:ln w="12700">
              <a:solidFill>
                <a:schemeClr val="accent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3317BF4-0800-2069-2239-7D8C18F56B9E}"/>
                </a:ext>
              </a:extLst>
            </p:cNvPr>
            <p:cNvCxnSpPr>
              <a:cxnSpLocks/>
            </p:cNvCxnSpPr>
            <p:nvPr/>
          </p:nvCxnSpPr>
          <p:spPr>
            <a:xfrm>
              <a:off x="9790234" y="1904647"/>
              <a:ext cx="605495" cy="0"/>
            </a:xfrm>
            <a:prstGeom prst="line">
              <a:avLst/>
            </a:prstGeom>
            <a:ln w="12700">
              <a:solidFill>
                <a:schemeClr val="accent1">
                  <a:lumMod val="40000"/>
                  <a:lumOff val="60000"/>
                  <a:alpha val="98000"/>
                </a:schemeClr>
              </a:solidFill>
              <a:prstDash val="sysDot"/>
            </a:ln>
          </p:spPr>
          <p:style>
            <a:lnRef idx="1">
              <a:schemeClr val="accent1"/>
            </a:lnRef>
            <a:fillRef idx="0">
              <a:schemeClr val="accent1"/>
            </a:fillRef>
            <a:effectRef idx="0">
              <a:schemeClr val="accent1"/>
            </a:effectRef>
            <a:fontRef idx="minor">
              <a:schemeClr val="tx1"/>
            </a:fontRef>
          </p:style>
        </p:cxnSp>
        <p:sp>
          <p:nvSpPr>
            <p:cNvPr id="43" name="Arc 42">
              <a:extLst>
                <a:ext uri="{FF2B5EF4-FFF2-40B4-BE49-F238E27FC236}">
                  <a16:creationId xmlns:a16="http://schemas.microsoft.com/office/drawing/2014/main" id="{01CD5023-8C8F-6B07-F225-6557E100A102}"/>
                </a:ext>
              </a:extLst>
            </p:cNvPr>
            <p:cNvSpPr/>
            <p:nvPr/>
          </p:nvSpPr>
          <p:spPr>
            <a:xfrm rot="9644285">
              <a:off x="6832217" y="2107195"/>
              <a:ext cx="859531" cy="324593"/>
            </a:xfrm>
            <a:prstGeom prst="arc">
              <a:avLst>
                <a:gd name="adj1" fmla="val 15193798"/>
                <a:gd name="adj2" fmla="val 21315154"/>
              </a:avLst>
            </a:prstGeom>
            <a:ln w="12700">
              <a:solidFill>
                <a:srgbClr val="BFBFBF"/>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4" name="TextBox 43">
              <a:extLst>
                <a:ext uri="{FF2B5EF4-FFF2-40B4-BE49-F238E27FC236}">
                  <a16:creationId xmlns:a16="http://schemas.microsoft.com/office/drawing/2014/main" id="{F4EB4DAE-4C11-95D7-B11D-61017674E205}"/>
                </a:ext>
              </a:extLst>
            </p:cNvPr>
            <p:cNvSpPr txBox="1"/>
            <p:nvPr/>
          </p:nvSpPr>
          <p:spPr>
            <a:xfrm>
              <a:off x="6293368" y="1655361"/>
              <a:ext cx="1210239" cy="900246"/>
            </a:xfrm>
            <a:prstGeom prst="rect">
              <a:avLst/>
            </a:prstGeom>
            <a:noFill/>
            <a:ln>
              <a:noFill/>
            </a:ln>
          </p:spPr>
          <p:txBody>
            <a:bodyPr wrap="square">
              <a:spAutoFit/>
            </a:bodyPr>
            <a:lstStyle/>
            <a:p>
              <a:r>
                <a:rPr lang="en-GB" sz="1050" b="1" dirty="0">
                  <a:solidFill>
                    <a:schemeClr val="bg1">
                      <a:lumMod val="75000"/>
                    </a:schemeClr>
                  </a:solidFill>
                  <a:cs typeface="Arial" panose="020B0604020202020204" pitchFamily="34" charset="0"/>
                </a:rPr>
                <a:t>Gas</a:t>
              </a:r>
              <a:r>
                <a:rPr lang="en-GB" sz="1050" dirty="0">
                  <a:solidFill>
                    <a:schemeClr val="bg1">
                      <a:lumMod val="75000"/>
                    </a:schemeClr>
                  </a:solidFill>
                  <a:cs typeface="Arial" panose="020B0604020202020204" pitchFamily="34" charset="0"/>
                </a:rPr>
                <a:t> </a:t>
              </a:r>
              <a:r>
                <a:rPr lang="en-GB" sz="1050" b="1" dirty="0">
                  <a:solidFill>
                    <a:schemeClr val="bg1">
                      <a:lumMod val="75000"/>
                    </a:schemeClr>
                  </a:solidFill>
                  <a:cs typeface="Arial" panose="020B0604020202020204" pitchFamily="34" charset="0"/>
                </a:rPr>
                <a:t>generation </a:t>
              </a:r>
              <a:r>
                <a:rPr lang="en-GB" sz="1050" dirty="0">
                  <a:solidFill>
                    <a:schemeClr val="bg1">
                      <a:lumMod val="75000"/>
                    </a:schemeClr>
                  </a:solidFill>
                  <a:cs typeface="Arial" panose="020B0604020202020204" pitchFamily="34" charset="0"/>
                </a:rPr>
                <a:t>remains mostly constant throughout the day.</a:t>
              </a:r>
            </a:p>
          </p:txBody>
        </p:sp>
        <p:cxnSp>
          <p:nvCxnSpPr>
            <p:cNvPr id="45" name="Straight Connector 44">
              <a:extLst>
                <a:ext uri="{FF2B5EF4-FFF2-40B4-BE49-F238E27FC236}">
                  <a16:creationId xmlns:a16="http://schemas.microsoft.com/office/drawing/2014/main" id="{163EFB92-D9B0-8E5D-206F-763331999838}"/>
                </a:ext>
              </a:extLst>
            </p:cNvPr>
            <p:cNvCxnSpPr>
              <a:cxnSpLocks/>
            </p:cNvCxnSpPr>
            <p:nvPr/>
          </p:nvCxnSpPr>
          <p:spPr>
            <a:xfrm flipV="1">
              <a:off x="7465241" y="2475678"/>
              <a:ext cx="504237" cy="6737"/>
            </a:xfrm>
            <a:prstGeom prst="line">
              <a:avLst/>
            </a:prstGeom>
            <a:ln w="12700">
              <a:solidFill>
                <a:srgbClr val="BFBFBF"/>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19723853-664E-690B-4228-3205DC003896}"/>
                </a:ext>
              </a:extLst>
            </p:cNvPr>
            <p:cNvCxnSpPr>
              <a:cxnSpLocks/>
            </p:cNvCxnSpPr>
            <p:nvPr/>
          </p:nvCxnSpPr>
          <p:spPr>
            <a:xfrm>
              <a:off x="7515397" y="2235961"/>
              <a:ext cx="2293233" cy="0"/>
            </a:xfrm>
            <a:prstGeom prst="line">
              <a:avLst/>
            </a:prstGeom>
            <a:ln w="12700">
              <a:solidFill>
                <a:srgbClr val="BFBFBF"/>
              </a:solidFill>
              <a:prstDash val="sysDot"/>
            </a:ln>
          </p:spPr>
          <p:style>
            <a:lnRef idx="1">
              <a:schemeClr val="accent1"/>
            </a:lnRef>
            <a:fillRef idx="0">
              <a:schemeClr val="accent1"/>
            </a:fillRef>
            <a:effectRef idx="0">
              <a:schemeClr val="accent1"/>
            </a:effectRef>
            <a:fontRef idx="minor">
              <a:schemeClr val="tx1"/>
            </a:fontRef>
          </p:style>
        </p:cxnSp>
        <p:sp>
          <p:nvSpPr>
            <p:cNvPr id="48" name="Left Bracket 47">
              <a:extLst>
                <a:ext uri="{FF2B5EF4-FFF2-40B4-BE49-F238E27FC236}">
                  <a16:creationId xmlns:a16="http://schemas.microsoft.com/office/drawing/2014/main" id="{DBC470F4-3456-9D41-D786-5B1297D0AEB3}"/>
                </a:ext>
              </a:extLst>
            </p:cNvPr>
            <p:cNvSpPr/>
            <p:nvPr/>
          </p:nvSpPr>
          <p:spPr>
            <a:xfrm>
              <a:off x="7392826" y="2242320"/>
              <a:ext cx="122571" cy="245392"/>
            </a:xfrm>
            <a:prstGeom prst="leftBracket">
              <a:avLst/>
            </a:prstGeom>
            <a:ln w="12700">
              <a:solidFill>
                <a:srgbClr val="BFBFB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6" name="TextBox 55">
              <a:extLst>
                <a:ext uri="{FF2B5EF4-FFF2-40B4-BE49-F238E27FC236}">
                  <a16:creationId xmlns:a16="http://schemas.microsoft.com/office/drawing/2014/main" id="{BC4638C3-3E5C-46D2-3561-A7EBD7EDCEDF}"/>
                </a:ext>
              </a:extLst>
            </p:cNvPr>
            <p:cNvSpPr txBox="1"/>
            <p:nvPr/>
          </p:nvSpPr>
          <p:spPr>
            <a:xfrm>
              <a:off x="9736667" y="3090386"/>
              <a:ext cx="1210547" cy="900246"/>
            </a:xfrm>
            <a:prstGeom prst="rect">
              <a:avLst/>
            </a:prstGeom>
            <a:noFill/>
            <a:ln>
              <a:noFill/>
            </a:ln>
          </p:spPr>
          <p:txBody>
            <a:bodyPr wrap="square">
              <a:spAutoFit/>
            </a:bodyPr>
            <a:lstStyle/>
            <a:p>
              <a:r>
                <a:rPr lang="en-GB" sz="1050" b="1" dirty="0">
                  <a:solidFill>
                    <a:srgbClr val="FFC000"/>
                  </a:solidFill>
                  <a:cs typeface="Arial" panose="020B0604020202020204" pitchFamily="34" charset="0"/>
                </a:rPr>
                <a:t>Solar generation </a:t>
              </a:r>
              <a:r>
                <a:rPr lang="en-GB" sz="1050" dirty="0">
                  <a:solidFill>
                    <a:srgbClr val="FFC000"/>
                  </a:solidFill>
                  <a:cs typeface="Arial" panose="020B0604020202020204" pitchFamily="34" charset="0"/>
                </a:rPr>
                <a:t>crowds out gas generation at central hours </a:t>
              </a:r>
              <a:endParaRPr lang="en-GB" sz="1050" b="1" dirty="0">
                <a:solidFill>
                  <a:srgbClr val="FFC000"/>
                </a:solidFill>
                <a:cs typeface="Arial" panose="020B0604020202020204" pitchFamily="34" charset="0"/>
              </a:endParaRPr>
            </a:p>
          </p:txBody>
        </p:sp>
      </p:grpSp>
      <p:sp>
        <p:nvSpPr>
          <p:cNvPr id="25" name="Content Placeholder 2">
            <a:extLst>
              <a:ext uri="{FF2B5EF4-FFF2-40B4-BE49-F238E27FC236}">
                <a16:creationId xmlns:a16="http://schemas.microsoft.com/office/drawing/2014/main" id="{840595B0-8EBF-1DED-4BC8-9D50C8012FEE}"/>
              </a:ext>
            </a:extLst>
          </p:cNvPr>
          <p:cNvSpPr txBox="1">
            <a:spLocks noChangeArrowheads="1"/>
          </p:cNvSpPr>
          <p:nvPr/>
        </p:nvSpPr>
        <p:spPr bwMode="auto">
          <a:xfrm>
            <a:off x="673366" y="2280928"/>
            <a:ext cx="4286212" cy="2790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285750" indent="-285750" algn="l" rtl="0" eaLnBrk="0" fontAlgn="base" hangingPunct="0">
              <a:lnSpc>
                <a:spcPct val="120000"/>
              </a:lnSpc>
              <a:spcBef>
                <a:spcPts val="1000"/>
              </a:spcBef>
              <a:spcAft>
                <a:spcPct val="0"/>
              </a:spcAft>
              <a:buClr>
                <a:srgbClr val="3678BD"/>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lnSpc>
                <a:spcPct val="90000"/>
              </a:lnSpc>
              <a:spcBef>
                <a:spcPts val="500"/>
              </a:spcBef>
              <a:spcAft>
                <a:spcPct val="0"/>
              </a:spcAft>
              <a:buClr>
                <a:srgbClr val="3678BD"/>
              </a:buClr>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2pPr>
            <a:lvl3pPr marL="914400" indent="0" algn="l" rtl="0" eaLnBrk="0" fontAlgn="base" hangingPunct="0">
              <a:lnSpc>
                <a:spcPct val="90000"/>
              </a:lnSpc>
              <a:spcBef>
                <a:spcPts val="500"/>
              </a:spcBef>
              <a:spcAft>
                <a:spcPct val="0"/>
              </a:spcAft>
              <a:buClr>
                <a:srgbClr val="3678BD"/>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3pPr>
            <a:lvl4pPr marL="1371600" indent="0" algn="l" rtl="0" eaLnBrk="0" fontAlgn="base" hangingPunct="0">
              <a:lnSpc>
                <a:spcPct val="90000"/>
              </a:lnSpc>
              <a:spcBef>
                <a:spcPts val="500"/>
              </a:spcBef>
              <a:spcAft>
                <a:spcPct val="0"/>
              </a:spcAft>
              <a:buClr>
                <a:srgbClr val="3678BD"/>
              </a:buClr>
              <a:buFont typeface="System Font Regular"/>
              <a:buNone/>
              <a:defRPr sz="1600" kern="1200">
                <a:solidFill>
                  <a:schemeClr val="tx1"/>
                </a:solidFill>
                <a:latin typeface="Arial" panose="020B0604020202020204" pitchFamily="34" charset="0"/>
                <a:ea typeface="+mn-ea"/>
                <a:cs typeface="Arial" panose="020B0604020202020204" pitchFamily="34" charset="0"/>
              </a:defRPr>
            </a:lvl4pPr>
            <a:lvl5pPr marL="1828800" indent="0" algn="l" rtl="0" eaLnBrk="0" fontAlgn="base" hangingPunct="0">
              <a:lnSpc>
                <a:spcPct val="90000"/>
              </a:lnSpc>
              <a:spcBef>
                <a:spcPts val="500"/>
              </a:spcBef>
              <a:spcAft>
                <a:spcPct val="0"/>
              </a:spcAft>
              <a:buClr>
                <a:srgbClr val="3678BD"/>
              </a:buClr>
              <a:buFont typeface="System Font Regular"/>
              <a:buNone/>
              <a:defRPr sz="1400" kern="1200">
                <a:solidFill>
                  <a:srgbClr val="40404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eaLnBrk="1" hangingPunct="1">
              <a:lnSpc>
                <a:spcPct val="100000"/>
              </a:lnSpc>
              <a:spcBef>
                <a:spcPts val="0"/>
              </a:spcBef>
              <a:spcAft>
                <a:spcPts val="600"/>
              </a:spcAft>
              <a:buClr>
                <a:schemeClr val="accent1"/>
              </a:buClr>
            </a:pPr>
            <a:r>
              <a:rPr lang="en-GB" sz="1400" dirty="0">
                <a:latin typeface="+mn-lt"/>
                <a:cs typeface="+mn-cs"/>
              </a:rPr>
              <a:t>Despite being flexible, the operation of gas-fired power plants is constrained by their physical characteristics (e.g. ramps). This inter-temporal coupling may be reflected in their generation offer.</a:t>
            </a:r>
          </a:p>
          <a:p>
            <a:pPr marL="171450" indent="-171450" eaLnBrk="1" hangingPunct="1">
              <a:lnSpc>
                <a:spcPct val="100000"/>
              </a:lnSpc>
              <a:spcBef>
                <a:spcPts val="0"/>
              </a:spcBef>
              <a:spcAft>
                <a:spcPts val="600"/>
              </a:spcAft>
              <a:buClr>
                <a:schemeClr val="accent1"/>
              </a:buClr>
            </a:pPr>
            <a:endParaRPr lang="en-GB" sz="1400" dirty="0">
              <a:latin typeface="+mn-lt"/>
              <a:cs typeface="+mn-cs"/>
            </a:endParaRPr>
          </a:p>
          <a:p>
            <a:pPr marL="171450" indent="-171450" eaLnBrk="1" hangingPunct="1">
              <a:lnSpc>
                <a:spcPct val="100000"/>
              </a:lnSpc>
              <a:spcBef>
                <a:spcPts val="0"/>
              </a:spcBef>
              <a:spcAft>
                <a:spcPts val="600"/>
              </a:spcAft>
              <a:buClr>
                <a:schemeClr val="accent1"/>
              </a:buClr>
            </a:pPr>
            <a:r>
              <a:rPr lang="en-GB" sz="1400" dirty="0">
                <a:latin typeface="+mn-lt"/>
                <a:cs typeface="+mn-cs"/>
              </a:rPr>
              <a:t>While increasing solar output reduces morning reliance on dispatchable generation, it triggers steep evening ramps as the sun sets and electricity demand spike. This has led to gas power plant generation to exhibit steeper ramps in the evening. </a:t>
            </a:r>
          </a:p>
        </p:txBody>
      </p:sp>
    </p:spTree>
    <p:extLst>
      <p:ext uri="{BB962C8B-B14F-4D97-AF65-F5344CB8AC3E}">
        <p14:creationId xmlns:p14="http://schemas.microsoft.com/office/powerpoint/2010/main" val="253201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FDFCD-BFF2-955B-CE9D-31A1ED46C801}"/>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4C130FB9-2B04-95D6-3E8F-2569B7C17266}"/>
              </a:ext>
            </a:extLst>
          </p:cNvPr>
          <p:cNvGrpSpPr>
            <a:grpSpLocks noChangeAspect="1"/>
          </p:cNvGrpSpPr>
          <p:nvPr/>
        </p:nvGrpSpPr>
        <p:grpSpPr>
          <a:xfrm>
            <a:off x="607373" y="1791338"/>
            <a:ext cx="4716324" cy="4403393"/>
            <a:chOff x="682324" y="2267845"/>
            <a:chExt cx="3946797" cy="3684925"/>
          </a:xfrm>
        </p:grpSpPr>
        <p:grpSp>
          <p:nvGrpSpPr>
            <p:cNvPr id="39" name="Group 38">
              <a:extLst>
                <a:ext uri="{FF2B5EF4-FFF2-40B4-BE49-F238E27FC236}">
                  <a16:creationId xmlns:a16="http://schemas.microsoft.com/office/drawing/2014/main" id="{2B5279E4-2446-71DF-2ABC-890A82B9C121}"/>
                </a:ext>
              </a:extLst>
            </p:cNvPr>
            <p:cNvGrpSpPr/>
            <p:nvPr/>
          </p:nvGrpSpPr>
          <p:grpSpPr>
            <a:xfrm>
              <a:off x="682324" y="2355036"/>
              <a:ext cx="3946797" cy="3597734"/>
              <a:chOff x="482446" y="2338707"/>
              <a:chExt cx="3946797" cy="3597734"/>
            </a:xfrm>
          </p:grpSpPr>
          <p:pic>
            <p:nvPicPr>
              <p:cNvPr id="35" name="Graphic 34">
                <a:extLst>
                  <a:ext uri="{FF2B5EF4-FFF2-40B4-BE49-F238E27FC236}">
                    <a16:creationId xmlns:a16="http://schemas.microsoft.com/office/drawing/2014/main" id="{5AC8C004-38D1-3748-F5D7-0DA84172D16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82446" y="2765217"/>
                <a:ext cx="3456018" cy="3171224"/>
              </a:xfrm>
              <a:prstGeom prst="rect">
                <a:avLst/>
              </a:prstGeom>
            </p:spPr>
          </p:pic>
          <p:sp>
            <p:nvSpPr>
              <p:cNvPr id="27" name="TextBox 10">
                <a:extLst>
                  <a:ext uri="{FF2B5EF4-FFF2-40B4-BE49-F238E27FC236}">
                    <a16:creationId xmlns:a16="http://schemas.microsoft.com/office/drawing/2014/main" id="{CF0512CF-B8FD-0041-9006-75EBD2B57F18}"/>
                  </a:ext>
                </a:extLst>
              </p:cNvPr>
              <p:cNvSpPr txBox="1"/>
              <p:nvPr/>
            </p:nvSpPr>
            <p:spPr>
              <a:xfrm>
                <a:off x="1271204" y="2338707"/>
                <a:ext cx="1953473" cy="253916"/>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50">
                    <a:solidFill>
                      <a:schemeClr val="accent1">
                        <a:lumMod val="40000"/>
                        <a:lumOff val="60000"/>
                      </a:schemeClr>
                    </a:solidFill>
                    <a:latin typeface="Arial" panose="020B0604020202020204" pitchFamily="34" charset="0"/>
                    <a:cs typeface="Arial" panose="020B0604020202020204" pitchFamily="34" charset="0"/>
                  </a:rPr>
                  <a:t>340 bcm in 2025</a:t>
                </a:r>
              </a:p>
            </p:txBody>
          </p:sp>
          <p:sp>
            <p:nvSpPr>
              <p:cNvPr id="30" name="Arc 29">
                <a:extLst>
                  <a:ext uri="{FF2B5EF4-FFF2-40B4-BE49-F238E27FC236}">
                    <a16:creationId xmlns:a16="http://schemas.microsoft.com/office/drawing/2014/main" id="{A1727ABF-2B25-B466-0855-E7D27A347F14}"/>
                  </a:ext>
                </a:extLst>
              </p:cNvPr>
              <p:cNvSpPr/>
              <p:nvPr/>
            </p:nvSpPr>
            <p:spPr>
              <a:xfrm rot="5084587">
                <a:off x="1927560" y="3039823"/>
                <a:ext cx="2471340" cy="1443580"/>
              </a:xfrm>
              <a:prstGeom prst="arc">
                <a:avLst>
                  <a:gd name="adj1" fmla="val 16213357"/>
                  <a:gd name="adj2" fmla="val 20127140"/>
                </a:avLst>
              </a:prstGeom>
              <a:ln w="12700">
                <a:solidFill>
                  <a:schemeClr val="tx2">
                    <a:lumMod val="40000"/>
                    <a:lumOff val="60000"/>
                  </a:schemeClr>
                </a:solidFill>
                <a:prstDash val="solid"/>
                <a:tailEnd type="triangle"/>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GB"/>
              </a:p>
            </p:txBody>
          </p:sp>
          <p:sp>
            <p:nvSpPr>
              <p:cNvPr id="31" name="TextBox 10">
                <a:extLst>
                  <a:ext uri="{FF2B5EF4-FFF2-40B4-BE49-F238E27FC236}">
                    <a16:creationId xmlns:a16="http://schemas.microsoft.com/office/drawing/2014/main" id="{13D03225-5032-1DDA-BE15-2B95363D0BDE}"/>
                  </a:ext>
                </a:extLst>
              </p:cNvPr>
              <p:cNvSpPr txBox="1"/>
              <p:nvPr/>
            </p:nvSpPr>
            <p:spPr>
              <a:xfrm>
                <a:off x="2997808" y="3032023"/>
                <a:ext cx="1431435" cy="106182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50" dirty="0">
                    <a:solidFill>
                      <a:schemeClr val="accent1">
                        <a:lumMod val="40000"/>
                        <a:lumOff val="60000"/>
                      </a:schemeClr>
                    </a:solidFill>
                    <a:latin typeface="Arial" panose="020B0604020202020204" pitchFamily="34" charset="0"/>
                    <a:cs typeface="Arial" panose="020B0604020202020204" pitchFamily="34" charset="0"/>
                  </a:rPr>
                  <a:t>Lower uncertainty range of gas consumption by 2050 to comply with net-zero climate target</a:t>
                </a:r>
              </a:p>
            </p:txBody>
          </p:sp>
          <p:sp>
            <p:nvSpPr>
              <p:cNvPr id="33" name="TextBox 10">
                <a:extLst>
                  <a:ext uri="{FF2B5EF4-FFF2-40B4-BE49-F238E27FC236}">
                    <a16:creationId xmlns:a16="http://schemas.microsoft.com/office/drawing/2014/main" id="{DD1CF6C6-F7D3-6D12-5638-B9EBDEBA344A}"/>
                  </a:ext>
                </a:extLst>
              </p:cNvPr>
              <p:cNvSpPr txBox="1"/>
              <p:nvPr/>
            </p:nvSpPr>
            <p:spPr>
              <a:xfrm>
                <a:off x="1560278" y="2793264"/>
                <a:ext cx="1225628" cy="900246"/>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50" dirty="0">
                    <a:solidFill>
                      <a:srgbClr val="00B050"/>
                    </a:solidFill>
                    <a:latin typeface="Arial" panose="020B0604020202020204" pitchFamily="34" charset="0"/>
                    <a:cs typeface="Arial" panose="020B0604020202020204" pitchFamily="34" charset="0"/>
                  </a:rPr>
                  <a:t>Large gap between biomethane potential and linear projection</a:t>
                </a:r>
              </a:p>
            </p:txBody>
          </p:sp>
        </p:grpSp>
        <p:sp>
          <p:nvSpPr>
            <p:cNvPr id="26" name="Arc 25">
              <a:extLst>
                <a:ext uri="{FF2B5EF4-FFF2-40B4-BE49-F238E27FC236}">
                  <a16:creationId xmlns:a16="http://schemas.microsoft.com/office/drawing/2014/main" id="{8C0C93E7-6495-7845-67CC-5583EB993FA9}"/>
                </a:ext>
              </a:extLst>
            </p:cNvPr>
            <p:cNvSpPr/>
            <p:nvPr/>
          </p:nvSpPr>
          <p:spPr>
            <a:xfrm rot="19429976" flipH="1">
              <a:off x="1174944" y="2267845"/>
              <a:ext cx="1676079" cy="1061282"/>
            </a:xfrm>
            <a:prstGeom prst="arc">
              <a:avLst>
                <a:gd name="adj1" fmla="val 17748368"/>
                <a:gd name="adj2" fmla="val 20127140"/>
              </a:avLst>
            </a:prstGeom>
            <a:ln w="12700">
              <a:solidFill>
                <a:schemeClr val="tx2">
                  <a:lumMod val="40000"/>
                  <a:lumOff val="60000"/>
                </a:schemeClr>
              </a:solidFill>
              <a:prstDash val="solid"/>
              <a:tailEnd type="triangle"/>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GB"/>
            </a:p>
          </p:txBody>
        </p:sp>
      </p:grpSp>
      <p:sp>
        <p:nvSpPr>
          <p:cNvPr id="10" name="TextBox 9">
            <a:extLst>
              <a:ext uri="{FF2B5EF4-FFF2-40B4-BE49-F238E27FC236}">
                <a16:creationId xmlns:a16="http://schemas.microsoft.com/office/drawing/2014/main" id="{9E19291C-6A69-4814-342E-C3AAA8FDDC46}"/>
              </a:ext>
            </a:extLst>
          </p:cNvPr>
          <p:cNvSpPr txBox="1"/>
          <p:nvPr/>
        </p:nvSpPr>
        <p:spPr>
          <a:xfrm>
            <a:off x="4804348" y="1151051"/>
            <a:ext cx="7070781" cy="553280"/>
          </a:xfrm>
          <a:prstGeom prst="rect">
            <a:avLst/>
          </a:prstGeom>
        </p:spPr>
        <p:txBody>
          <a:bodyPr vert="horz" wrap="square" lIns="91440" tIns="45720" rIns="91440" bIns="45720" rtlCol="0" anchor="t">
            <a:noAutofit/>
          </a:bodyPr>
          <a:lstStyle/>
          <a:p>
            <a:r>
              <a:rPr lang="en-GB" sz="1400" b="1" dirty="0">
                <a:solidFill>
                  <a:schemeClr val="accent1"/>
                </a:solidFill>
              </a:rPr>
              <a:t>Gas demand is expected to decrease during the energy transition, and b</a:t>
            </a:r>
            <a:r>
              <a:rPr lang="en-GB" sz="1400" b="1" dirty="0">
                <a:solidFill>
                  <a:schemeClr val="tx2"/>
                </a:solidFill>
              </a:rPr>
              <a:t>iomethane integration reduces the dependency with external gas suppliers</a:t>
            </a:r>
          </a:p>
          <a:p>
            <a:pPr algn="l"/>
            <a:endParaRPr lang="en-GB" sz="1400" b="1" dirty="0">
              <a:solidFill>
                <a:schemeClr val="accent1"/>
              </a:solidFill>
            </a:endParaRPr>
          </a:p>
        </p:txBody>
      </p:sp>
      <p:sp>
        <p:nvSpPr>
          <p:cNvPr id="2" name="Title 1">
            <a:extLst>
              <a:ext uri="{FF2B5EF4-FFF2-40B4-BE49-F238E27FC236}">
                <a16:creationId xmlns:a16="http://schemas.microsoft.com/office/drawing/2014/main" id="{6825996C-3E0F-A40A-55D4-0078B96E47FC}"/>
              </a:ext>
            </a:extLst>
          </p:cNvPr>
          <p:cNvSpPr>
            <a:spLocks noGrp="1"/>
          </p:cNvSpPr>
          <p:nvPr>
            <p:ph type="title"/>
          </p:nvPr>
        </p:nvSpPr>
        <p:spPr>
          <a:xfrm>
            <a:off x="2395870" y="0"/>
            <a:ext cx="9100805" cy="1079500"/>
          </a:xfrm>
        </p:spPr>
        <p:txBody>
          <a:bodyPr/>
          <a:lstStyle/>
          <a:p>
            <a:r>
              <a:rPr lang="en-GB" sz="2400" dirty="0"/>
              <a:t>Biomethane reduces import dependence and geopolitical risk</a:t>
            </a:r>
          </a:p>
        </p:txBody>
      </p:sp>
      <p:sp>
        <p:nvSpPr>
          <p:cNvPr id="4" name="Slide Number Placeholder 3">
            <a:extLst>
              <a:ext uri="{FF2B5EF4-FFF2-40B4-BE49-F238E27FC236}">
                <a16:creationId xmlns:a16="http://schemas.microsoft.com/office/drawing/2014/main" id="{9EF4C27D-822E-48EA-7262-1FAAE93D45A4}"/>
              </a:ext>
            </a:extLst>
          </p:cNvPr>
          <p:cNvSpPr>
            <a:spLocks noGrp="1"/>
          </p:cNvSpPr>
          <p:nvPr>
            <p:ph type="sldNum" sz="quarter" idx="10"/>
          </p:nvPr>
        </p:nvSpPr>
        <p:spPr>
          <a:xfrm>
            <a:off x="11471275" y="6281738"/>
            <a:ext cx="720725" cy="576262"/>
          </a:xfrm>
          <a:prstGeom prst="rect">
            <a:avLst/>
          </a:prstGeom>
        </p:spPr>
        <p:txBody>
          <a:bodyPr vert="horz" lIns="91440" tIns="45720" rIns="91440" bIns="45720" rtlCol="0" anchor="ctr"/>
          <a:lstStyle>
            <a:defPPr>
              <a:defRPr lang="en-US"/>
            </a:defPPr>
            <a:lvl1pPr algn="ctr" defTabSz="457200" rtl="0" eaLnBrk="1" fontAlgn="auto" hangingPunct="1">
              <a:spcBef>
                <a:spcPts val="0"/>
              </a:spcBef>
              <a:spcAft>
                <a:spcPts val="0"/>
              </a:spcAft>
              <a:defRPr sz="1500" b="1" i="0" kern="1200">
                <a:solidFill>
                  <a:schemeClr val="tx1"/>
                </a:solidFill>
                <a:latin typeface="Arial" panose="020B060402020202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fld id="{614FDDB6-A1FC-4058-9459-82B8B060EFB5}" type="slidenum">
              <a:rPr lang="en-SI" smtClean="0"/>
              <a:pPr>
                <a:defRPr/>
              </a:pPr>
              <a:t>15</a:t>
            </a:fld>
            <a:endParaRPr lang="en-SI"/>
          </a:p>
        </p:txBody>
      </p:sp>
      <p:sp>
        <p:nvSpPr>
          <p:cNvPr id="15" name="TextBox 9">
            <a:extLst>
              <a:ext uri="{FF2B5EF4-FFF2-40B4-BE49-F238E27FC236}">
                <a16:creationId xmlns:a16="http://schemas.microsoft.com/office/drawing/2014/main" id="{81EFA3AE-1476-8F27-8503-C61A834CFCDA}"/>
              </a:ext>
            </a:extLst>
          </p:cNvPr>
          <p:cNvSpPr txBox="1">
            <a:spLocks noChangeArrowheads="1"/>
          </p:cNvSpPr>
          <p:nvPr/>
        </p:nvSpPr>
        <p:spPr bwMode="auto">
          <a:xfrm>
            <a:off x="706163" y="6304778"/>
            <a:ext cx="10727473"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lr>
                <a:srgbClr val="3678BD"/>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Clr>
                <a:srgbClr val="3678BD"/>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Clr>
                <a:srgbClr val="3678BD"/>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Clr>
                <a:srgbClr val="3678BD"/>
              </a:buClr>
              <a:buFont typeface="System Font Regular"/>
              <a:buChar char="-"/>
              <a:defRPr sz="1600">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5pPr>
            <a:lvl6pPr marL="2514600" indent="-228600" defTabSz="457200" eaLnBrk="0" fontAlgn="base" hangingPunct="0">
              <a:lnSpc>
                <a:spcPct val="90000"/>
              </a:lnSpc>
              <a:spcBef>
                <a:spcPts val="500"/>
              </a:spcBef>
              <a:spcAft>
                <a:spcPct val="0"/>
              </a:spcAft>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6pPr>
            <a:lvl7pPr marL="2971800" indent="-228600" defTabSz="457200" eaLnBrk="0" fontAlgn="base" hangingPunct="0">
              <a:lnSpc>
                <a:spcPct val="90000"/>
              </a:lnSpc>
              <a:spcBef>
                <a:spcPts val="500"/>
              </a:spcBef>
              <a:spcAft>
                <a:spcPct val="0"/>
              </a:spcAft>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7pPr>
            <a:lvl8pPr marL="3429000" indent="-228600" defTabSz="457200" eaLnBrk="0" fontAlgn="base" hangingPunct="0">
              <a:lnSpc>
                <a:spcPct val="90000"/>
              </a:lnSpc>
              <a:spcBef>
                <a:spcPts val="500"/>
              </a:spcBef>
              <a:spcAft>
                <a:spcPct val="0"/>
              </a:spcAft>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8pPr>
            <a:lvl9pPr marL="3886200" indent="-228600" defTabSz="457200" eaLnBrk="0" fontAlgn="base" hangingPunct="0">
              <a:lnSpc>
                <a:spcPct val="90000"/>
              </a:lnSpc>
              <a:spcBef>
                <a:spcPts val="500"/>
              </a:spcBef>
              <a:spcAft>
                <a:spcPct val="0"/>
              </a:spcAft>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r>
              <a:rPr lang="en-GB" altLang="en-US" sz="950" dirty="0">
                <a:solidFill>
                  <a:srgbClr val="7F7F7F"/>
                </a:solidFill>
              </a:rPr>
              <a:t>Source: ACER based on data from 2040 climate target’s impact assessment of the European Commission, </a:t>
            </a:r>
            <a:r>
              <a:rPr lang="en-GB" altLang="en-US" sz="950" dirty="0" err="1">
                <a:solidFill>
                  <a:srgbClr val="7F7F7F"/>
                </a:solidFill>
              </a:rPr>
              <a:t>SolarPower</a:t>
            </a:r>
            <a:r>
              <a:rPr lang="en-GB" altLang="en-US" sz="950" dirty="0">
                <a:solidFill>
                  <a:srgbClr val="7F7F7F"/>
                </a:solidFill>
              </a:rPr>
              <a:t> Europe, Wind Europe, EHPA, EBA, Shell, and Agora.</a:t>
            </a:r>
          </a:p>
          <a:p>
            <a:pPr eaLnBrk="1" hangingPunct="1">
              <a:lnSpc>
                <a:spcPct val="100000"/>
              </a:lnSpc>
              <a:spcBef>
                <a:spcPct val="0"/>
              </a:spcBef>
              <a:buClrTx/>
              <a:buFontTx/>
              <a:buNone/>
            </a:pPr>
            <a:r>
              <a:rPr lang="en-GB" altLang="en-US" sz="950" dirty="0">
                <a:solidFill>
                  <a:srgbClr val="7F7F7F"/>
                </a:solidFill>
              </a:rPr>
              <a:t>Note: On the right plot, import dependency is computed as the share of biomethane and conventional gas production with respect to total gas consumption. Each point represents a year until 2050 based on averages. </a:t>
            </a:r>
          </a:p>
        </p:txBody>
      </p:sp>
      <p:grpSp>
        <p:nvGrpSpPr>
          <p:cNvPr id="38" name="Group 37">
            <a:extLst>
              <a:ext uri="{FF2B5EF4-FFF2-40B4-BE49-F238E27FC236}">
                <a16:creationId xmlns:a16="http://schemas.microsoft.com/office/drawing/2014/main" id="{95FB6137-5FF2-1C87-D49F-CA59738D7E7C}"/>
              </a:ext>
            </a:extLst>
          </p:cNvPr>
          <p:cNvGrpSpPr>
            <a:grpSpLocks noChangeAspect="1"/>
          </p:cNvGrpSpPr>
          <p:nvPr/>
        </p:nvGrpSpPr>
        <p:grpSpPr>
          <a:xfrm>
            <a:off x="6558593" y="2411062"/>
            <a:ext cx="4414207" cy="3525440"/>
            <a:chOff x="7919217" y="2395726"/>
            <a:chExt cx="3734067" cy="2982241"/>
          </a:xfrm>
        </p:grpSpPr>
        <p:pic>
          <p:nvPicPr>
            <p:cNvPr id="37" name="Graphic 36">
              <a:extLst>
                <a:ext uri="{FF2B5EF4-FFF2-40B4-BE49-F238E27FC236}">
                  <a16:creationId xmlns:a16="http://schemas.microsoft.com/office/drawing/2014/main" id="{43245B04-A3A6-73C9-9401-81B7BCA4663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919217" y="2395726"/>
              <a:ext cx="3734067" cy="2982241"/>
            </a:xfrm>
            <a:prstGeom prst="rect">
              <a:avLst/>
            </a:prstGeom>
          </p:spPr>
        </p:pic>
        <p:grpSp>
          <p:nvGrpSpPr>
            <p:cNvPr id="22" name="Group 21">
              <a:extLst>
                <a:ext uri="{FF2B5EF4-FFF2-40B4-BE49-F238E27FC236}">
                  <a16:creationId xmlns:a16="http://schemas.microsoft.com/office/drawing/2014/main" id="{A3392BB8-18EB-6EEC-1175-FF51BA9067B3}"/>
                </a:ext>
              </a:extLst>
            </p:cNvPr>
            <p:cNvGrpSpPr/>
            <p:nvPr/>
          </p:nvGrpSpPr>
          <p:grpSpPr>
            <a:xfrm>
              <a:off x="9993970" y="2544531"/>
              <a:ext cx="915173" cy="2430037"/>
              <a:chOff x="9452338" y="2551785"/>
              <a:chExt cx="915173" cy="2557838"/>
            </a:xfrm>
          </p:grpSpPr>
          <p:cxnSp>
            <p:nvCxnSpPr>
              <p:cNvPr id="6" name="Straight Connector 5">
                <a:extLst>
                  <a:ext uri="{FF2B5EF4-FFF2-40B4-BE49-F238E27FC236}">
                    <a16:creationId xmlns:a16="http://schemas.microsoft.com/office/drawing/2014/main" id="{3D6CEDD9-AA25-0359-28B4-F87620B6333D}"/>
                  </a:ext>
                </a:extLst>
              </p:cNvPr>
              <p:cNvCxnSpPr>
                <a:cxnSpLocks/>
              </p:cNvCxnSpPr>
              <p:nvPr/>
            </p:nvCxnSpPr>
            <p:spPr>
              <a:xfrm flipV="1">
                <a:off x="9466832" y="2557665"/>
                <a:ext cx="0" cy="2551958"/>
              </a:xfrm>
              <a:prstGeom prst="line">
                <a:avLst/>
              </a:prstGeom>
              <a:ln w="19050">
                <a:solidFill>
                  <a:srgbClr val="92B6FF"/>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25B0A39-17FE-D7D5-6108-A6909CA0B8A7}"/>
                  </a:ext>
                </a:extLst>
              </p:cNvPr>
              <p:cNvSpPr txBox="1"/>
              <p:nvPr/>
            </p:nvSpPr>
            <p:spPr>
              <a:xfrm>
                <a:off x="9452338" y="2551785"/>
                <a:ext cx="915173" cy="1375360"/>
              </a:xfrm>
              <a:prstGeom prst="rect">
                <a:avLst/>
              </a:prstGeom>
            </p:spPr>
            <p:txBody>
              <a:bodyPr vert="horz" wrap="square" lIns="91440" tIns="45720" rIns="91440" bIns="45720" rtlCol="0" anchor="t">
                <a:normAutofit/>
              </a:bodyPr>
              <a:lstStyle/>
              <a:p>
                <a:pPr algn="l"/>
                <a:r>
                  <a:rPr lang="en-GB" sz="1050">
                    <a:solidFill>
                      <a:schemeClr val="accent1">
                        <a:lumMod val="40000"/>
                        <a:lumOff val="60000"/>
                      </a:schemeClr>
                    </a:solidFill>
                    <a:cs typeface="Arial" panose="020B0604020202020204" pitchFamily="34" charset="0"/>
                  </a:rPr>
                  <a:t>Theoretical biomethane </a:t>
                </a:r>
                <a:r>
                  <a:rPr lang="en-GB" sz="1050">
                    <a:solidFill>
                      <a:srgbClr val="92B6FF"/>
                    </a:solidFill>
                    <a:cs typeface="Arial" panose="020B0604020202020204" pitchFamily="34" charset="0"/>
                  </a:rPr>
                  <a:t>potential</a:t>
                </a:r>
                <a:r>
                  <a:rPr lang="en-GB" sz="1050">
                    <a:solidFill>
                      <a:schemeClr val="accent1">
                        <a:lumMod val="40000"/>
                        <a:lumOff val="60000"/>
                      </a:schemeClr>
                    </a:solidFill>
                    <a:cs typeface="Arial" panose="020B0604020202020204" pitchFamily="34" charset="0"/>
                  </a:rPr>
                  <a:t> due to economic and technical constraints</a:t>
                </a:r>
              </a:p>
            </p:txBody>
          </p:sp>
        </p:grpSp>
      </p:grpSp>
      <p:sp>
        <p:nvSpPr>
          <p:cNvPr id="21" name="TextBox 20">
            <a:extLst>
              <a:ext uri="{FF2B5EF4-FFF2-40B4-BE49-F238E27FC236}">
                <a16:creationId xmlns:a16="http://schemas.microsoft.com/office/drawing/2014/main" id="{3351249C-0D14-65DB-6D7B-C109AAF96E5E}"/>
              </a:ext>
            </a:extLst>
          </p:cNvPr>
          <p:cNvSpPr txBox="1"/>
          <p:nvPr/>
        </p:nvSpPr>
        <p:spPr>
          <a:xfrm>
            <a:off x="6599313" y="1904567"/>
            <a:ext cx="3825771" cy="461665"/>
          </a:xfrm>
          <a:prstGeom prst="rect">
            <a:avLst/>
          </a:prstGeom>
        </p:spPr>
        <p:txBody>
          <a:bodyPr vert="horz" wrap="square" lIns="91440" tIns="45720" rIns="91440" bIns="45720" rtlCol="0" anchor="t">
            <a:spAutoFit/>
          </a:bodyPr>
          <a:lstStyle/>
          <a:p>
            <a:r>
              <a:rPr lang="en-GB" sz="1200">
                <a:solidFill>
                  <a:srgbClr val="C0C0C0"/>
                </a:solidFill>
                <a:latin typeface="+mn-lt"/>
              </a:rPr>
              <a:t>Gas import dependency (%) vs biomethane production </a:t>
            </a:r>
            <a:r>
              <a:rPr lang="en-GB" sz="1200">
                <a:solidFill>
                  <a:srgbClr val="C0C0C0"/>
                </a:solidFill>
              </a:rPr>
              <a:t>(bcm)</a:t>
            </a:r>
            <a:r>
              <a:rPr lang="en-GB" sz="1200">
                <a:solidFill>
                  <a:srgbClr val="C0C0C0"/>
                </a:solidFill>
                <a:latin typeface="+mn-lt"/>
              </a:rPr>
              <a:t>, 2025-2050</a:t>
            </a:r>
          </a:p>
        </p:txBody>
      </p:sp>
      <p:sp>
        <p:nvSpPr>
          <p:cNvPr id="25" name="TextBox 24">
            <a:extLst>
              <a:ext uri="{FF2B5EF4-FFF2-40B4-BE49-F238E27FC236}">
                <a16:creationId xmlns:a16="http://schemas.microsoft.com/office/drawing/2014/main" id="{9B3860F3-23A0-A949-9037-C701370A72C6}"/>
              </a:ext>
            </a:extLst>
          </p:cNvPr>
          <p:cNvSpPr txBox="1"/>
          <p:nvPr/>
        </p:nvSpPr>
        <p:spPr>
          <a:xfrm>
            <a:off x="682324" y="1366952"/>
            <a:ext cx="3300949" cy="569799"/>
          </a:xfrm>
          <a:prstGeom prst="rect">
            <a:avLst/>
          </a:prstGeom>
        </p:spPr>
        <p:txBody>
          <a:bodyPr vert="horz" wrap="square" lIns="91440" tIns="45720" rIns="91440" bIns="45720" rtlCol="0" anchor="t">
            <a:normAutofit/>
          </a:bodyPr>
          <a:lstStyle/>
          <a:p>
            <a:r>
              <a:rPr lang="en-GB" sz="1200" dirty="0">
                <a:solidFill>
                  <a:srgbClr val="C0C0C0"/>
                </a:solidFill>
                <a:latin typeface="+mn-lt"/>
              </a:rPr>
              <a:t>Gas consumption vs biomethane production potential, 2025-2050 (bcm)</a:t>
            </a:r>
          </a:p>
        </p:txBody>
      </p:sp>
      <p:sp>
        <p:nvSpPr>
          <p:cNvPr id="32" name="Arc 31">
            <a:extLst>
              <a:ext uri="{FF2B5EF4-FFF2-40B4-BE49-F238E27FC236}">
                <a16:creationId xmlns:a16="http://schemas.microsoft.com/office/drawing/2014/main" id="{C8F98D17-96FD-4840-701C-ABFBAE9B3966}"/>
              </a:ext>
            </a:extLst>
          </p:cNvPr>
          <p:cNvSpPr/>
          <p:nvPr/>
        </p:nvSpPr>
        <p:spPr>
          <a:xfrm rot="4378672" flipV="1">
            <a:off x="2635103" y="2194297"/>
            <a:ext cx="2471340" cy="1686455"/>
          </a:xfrm>
          <a:prstGeom prst="arc">
            <a:avLst>
              <a:gd name="adj1" fmla="val 15174096"/>
              <a:gd name="adj2" fmla="val 20127140"/>
            </a:avLst>
          </a:prstGeom>
          <a:ln w="12700">
            <a:solidFill>
              <a:srgbClr val="00B050"/>
            </a:solidFill>
            <a:prstDash val="solid"/>
            <a:tailEnd type="triangle"/>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en-GB"/>
          </a:p>
        </p:txBody>
      </p:sp>
    </p:spTree>
    <p:extLst>
      <p:ext uri="{BB962C8B-B14F-4D97-AF65-F5344CB8AC3E}">
        <p14:creationId xmlns:p14="http://schemas.microsoft.com/office/powerpoint/2010/main" val="2391634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1EE7DF4-C5F9-EAA7-1B25-482A080115CB}"/>
              </a:ext>
            </a:extLst>
          </p:cNvPr>
          <p:cNvSpPr>
            <a:spLocks noGrp="1"/>
          </p:cNvSpPr>
          <p:nvPr>
            <p:ph type="title"/>
          </p:nvPr>
        </p:nvSpPr>
        <p:spPr/>
        <p:txBody>
          <a:bodyPr/>
          <a:lstStyle/>
          <a:p>
            <a:endParaRPr lang="en-GB" dirty="0"/>
          </a:p>
        </p:txBody>
      </p:sp>
      <p:sp>
        <p:nvSpPr>
          <p:cNvPr id="4" name="Slide Number Placeholder 3">
            <a:extLst>
              <a:ext uri="{FF2B5EF4-FFF2-40B4-BE49-F238E27FC236}">
                <a16:creationId xmlns:a16="http://schemas.microsoft.com/office/drawing/2014/main" id="{97F50B3F-53D2-6C7C-2120-F904AF8898E4}"/>
              </a:ext>
            </a:extLst>
          </p:cNvPr>
          <p:cNvSpPr>
            <a:spLocks noGrp="1"/>
          </p:cNvSpPr>
          <p:nvPr>
            <p:ph type="sldNum" sz="quarter" idx="4294967295"/>
          </p:nvPr>
        </p:nvSpPr>
        <p:spPr>
          <a:xfrm>
            <a:off x="11471275" y="6281738"/>
            <a:ext cx="720725" cy="576262"/>
          </a:xfrm>
        </p:spPr>
        <p:txBody>
          <a:bodyPr/>
          <a:lstStyle/>
          <a:p>
            <a:fld id="{68E16D21-2873-7F4D-BC1C-4DCC7B7156B8}" type="slidenum">
              <a:rPr lang="en-SI" smtClean="0"/>
              <a:t>16</a:t>
            </a:fld>
            <a:endParaRPr lang="en-SI"/>
          </a:p>
        </p:txBody>
      </p:sp>
    </p:spTree>
    <p:extLst>
      <p:ext uri="{BB962C8B-B14F-4D97-AF65-F5344CB8AC3E}">
        <p14:creationId xmlns:p14="http://schemas.microsoft.com/office/powerpoint/2010/main" val="4271530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2340A17-5D7B-9C3E-B962-12A72EF3D2C6}"/>
              </a:ext>
            </a:extLst>
          </p:cNvPr>
          <p:cNvSpPr>
            <a:spLocks noGrp="1"/>
          </p:cNvSpPr>
          <p:nvPr>
            <p:ph type="title"/>
          </p:nvPr>
        </p:nvSpPr>
        <p:spPr/>
        <p:txBody>
          <a:bodyPr>
            <a:normAutofit/>
          </a:bodyPr>
          <a:lstStyle/>
          <a:p>
            <a:r>
              <a:rPr lang="sl-SI" dirty="0"/>
              <a:t>ACER role and governance</a:t>
            </a:r>
            <a:endParaRPr lang="en-GB" dirty="0"/>
          </a:p>
        </p:txBody>
      </p:sp>
      <p:sp>
        <p:nvSpPr>
          <p:cNvPr id="4" name="object 4"/>
          <p:cNvSpPr txBox="1">
            <a:spLocks noGrp="1"/>
          </p:cNvSpPr>
          <p:nvPr>
            <p:ph type="body" sz="quarter" idx="13"/>
          </p:nvPr>
        </p:nvSpPr>
        <p:spPr>
          <a:xfrm>
            <a:off x="4619766" y="1419699"/>
            <a:ext cx="6876909" cy="4703788"/>
          </a:xfrm>
          <a:prstGeom prst="rect">
            <a:avLst/>
          </a:prstGeom>
        </p:spPr>
        <p:txBody>
          <a:bodyPr vert="horz" wrap="square" lIns="0" tIns="17780" rIns="0" bIns="0" rtlCol="0">
            <a:spAutoFit/>
          </a:bodyPr>
          <a:lstStyle/>
          <a:p>
            <a:pPr marL="296545" marR="213360" indent="-284480">
              <a:lnSpc>
                <a:spcPct val="117300"/>
              </a:lnSpc>
              <a:buClr>
                <a:schemeClr val="tx2"/>
              </a:buClr>
              <a:buFont typeface="Arial"/>
              <a:buChar char="•"/>
              <a:tabLst>
                <a:tab pos="296545" algn="l"/>
              </a:tabLst>
            </a:pPr>
            <a:r>
              <a:rPr sz="1700" b="1" spc="-10" dirty="0">
                <a:latin typeface="Arial"/>
                <a:cs typeface="Arial"/>
              </a:rPr>
              <a:t>Supporting</a:t>
            </a:r>
            <a:r>
              <a:rPr sz="1700" b="1" spc="-190" dirty="0">
                <a:latin typeface="Arial"/>
                <a:cs typeface="Arial"/>
              </a:rPr>
              <a:t> </a:t>
            </a:r>
            <a:r>
              <a:rPr sz="1700" b="1" dirty="0">
                <a:latin typeface="Arial"/>
                <a:cs typeface="Arial"/>
              </a:rPr>
              <a:t>the</a:t>
            </a:r>
            <a:r>
              <a:rPr sz="1700" b="1" spc="-165" dirty="0">
                <a:latin typeface="Arial"/>
                <a:cs typeface="Arial"/>
              </a:rPr>
              <a:t> </a:t>
            </a:r>
            <a:r>
              <a:rPr sz="1700" b="1" spc="-10" dirty="0">
                <a:latin typeface="Arial"/>
                <a:cs typeface="Arial"/>
              </a:rPr>
              <a:t>integration</a:t>
            </a:r>
            <a:r>
              <a:rPr sz="1700" b="1" spc="-5" dirty="0">
                <a:latin typeface="Arial"/>
                <a:cs typeface="Arial"/>
              </a:rPr>
              <a:t> </a:t>
            </a:r>
            <a:r>
              <a:rPr sz="1700" b="1" dirty="0">
                <a:latin typeface="Arial"/>
                <a:cs typeface="Arial"/>
              </a:rPr>
              <a:t>of</a:t>
            </a:r>
            <a:r>
              <a:rPr sz="1700" b="1" spc="-190" dirty="0">
                <a:latin typeface="Arial"/>
                <a:cs typeface="Arial"/>
              </a:rPr>
              <a:t> </a:t>
            </a:r>
            <a:r>
              <a:rPr sz="1700" b="1" spc="-10" dirty="0">
                <a:uFill>
                  <a:solidFill>
                    <a:srgbClr val="000000"/>
                  </a:solidFill>
                </a:uFill>
                <a:latin typeface="Arial"/>
                <a:cs typeface="Arial"/>
              </a:rPr>
              <a:t>energy</a:t>
            </a:r>
            <a:r>
              <a:rPr sz="1700" b="1" spc="-245" dirty="0">
                <a:uFill>
                  <a:solidFill>
                    <a:srgbClr val="000000"/>
                  </a:solidFill>
                </a:uFill>
                <a:latin typeface="Arial"/>
                <a:cs typeface="Arial"/>
              </a:rPr>
              <a:t> </a:t>
            </a:r>
            <a:r>
              <a:rPr sz="1700" b="1" spc="-20" dirty="0">
                <a:uFill>
                  <a:solidFill>
                    <a:srgbClr val="000000"/>
                  </a:solidFill>
                </a:uFill>
                <a:latin typeface="Arial"/>
                <a:cs typeface="Arial"/>
              </a:rPr>
              <a:t>markets</a:t>
            </a:r>
            <a:r>
              <a:rPr sz="1700" b="1" spc="-55" dirty="0">
                <a:latin typeface="Arial"/>
                <a:cs typeface="Arial"/>
              </a:rPr>
              <a:t> </a:t>
            </a:r>
            <a:r>
              <a:rPr sz="1700" b="1" u="none" dirty="0">
                <a:latin typeface="Arial"/>
                <a:cs typeface="Arial"/>
              </a:rPr>
              <a:t>in</a:t>
            </a:r>
            <a:r>
              <a:rPr sz="1700" b="1" u="none" spc="-95" dirty="0">
                <a:latin typeface="Arial"/>
                <a:cs typeface="Arial"/>
              </a:rPr>
              <a:t> </a:t>
            </a:r>
            <a:r>
              <a:rPr sz="1700" b="1" u="none" dirty="0">
                <a:latin typeface="Arial"/>
                <a:cs typeface="Arial"/>
              </a:rPr>
              <a:t>the</a:t>
            </a:r>
            <a:r>
              <a:rPr sz="1700" b="1" u="none" spc="-165" dirty="0">
                <a:latin typeface="Arial"/>
                <a:cs typeface="Arial"/>
              </a:rPr>
              <a:t> </a:t>
            </a:r>
            <a:r>
              <a:rPr sz="1700" b="1" u="none" spc="-10" dirty="0">
                <a:latin typeface="Arial"/>
                <a:cs typeface="Arial"/>
              </a:rPr>
              <a:t>EU</a:t>
            </a:r>
            <a:r>
              <a:rPr sz="1700" b="1" u="none" spc="-55" dirty="0">
                <a:latin typeface="Arial"/>
                <a:cs typeface="Arial"/>
              </a:rPr>
              <a:t> </a:t>
            </a:r>
            <a:br>
              <a:rPr lang="sl-SI" sz="1700" b="1" u="none" spc="-55" dirty="0">
                <a:latin typeface="Arial"/>
                <a:cs typeface="Arial"/>
              </a:rPr>
            </a:br>
            <a:r>
              <a:rPr sz="1700" u="none" dirty="0"/>
              <a:t>(by</a:t>
            </a:r>
            <a:r>
              <a:rPr sz="1700" u="none" spc="25" dirty="0"/>
              <a:t> </a:t>
            </a:r>
            <a:r>
              <a:rPr sz="1700" u="none" spc="-10" dirty="0"/>
              <a:t>common rules</a:t>
            </a:r>
            <a:r>
              <a:rPr sz="1700" u="none" spc="-100" dirty="0"/>
              <a:t> </a:t>
            </a:r>
            <a:r>
              <a:rPr sz="1700" u="none" dirty="0"/>
              <a:t>at</a:t>
            </a:r>
            <a:r>
              <a:rPr sz="1700" u="none" spc="-105" dirty="0"/>
              <a:t> </a:t>
            </a:r>
            <a:r>
              <a:rPr sz="1700" u="none" spc="-20" dirty="0"/>
              <a:t>EU</a:t>
            </a:r>
            <a:r>
              <a:rPr sz="1700" u="none" spc="-105" dirty="0"/>
              <a:t> </a:t>
            </a:r>
            <a:r>
              <a:rPr sz="1700" u="none" dirty="0"/>
              <a:t>level).</a:t>
            </a:r>
            <a:r>
              <a:rPr sz="1700" u="none" spc="40" dirty="0"/>
              <a:t> </a:t>
            </a:r>
            <a:r>
              <a:rPr sz="1700" u="none" spc="-25" dirty="0"/>
              <a:t>Primarily</a:t>
            </a:r>
            <a:r>
              <a:rPr sz="1700" u="none" spc="-100" dirty="0"/>
              <a:t> </a:t>
            </a:r>
            <a:r>
              <a:rPr sz="1700" u="none" spc="-10" dirty="0"/>
              <a:t>directed</a:t>
            </a:r>
            <a:r>
              <a:rPr sz="1700" u="none" spc="-120" dirty="0"/>
              <a:t> </a:t>
            </a:r>
            <a:r>
              <a:rPr sz="1700" u="none" spc="-20" dirty="0"/>
              <a:t>towards</a:t>
            </a:r>
            <a:r>
              <a:rPr lang="sl-SI" sz="1700" u="none" spc="-20" dirty="0"/>
              <a:t> </a:t>
            </a:r>
            <a:r>
              <a:rPr sz="1700" u="none" spc="-20" dirty="0"/>
              <a:t>transmission</a:t>
            </a:r>
            <a:r>
              <a:rPr sz="1700" u="none" spc="-260" dirty="0"/>
              <a:t> </a:t>
            </a:r>
            <a:r>
              <a:rPr sz="1700" u="none" spc="-10" dirty="0"/>
              <a:t>system</a:t>
            </a:r>
            <a:r>
              <a:rPr lang="sl-SI" sz="1700" u="none" spc="-10" dirty="0"/>
              <a:t> </a:t>
            </a:r>
            <a:r>
              <a:rPr sz="1700" u="none" spc="-10" dirty="0"/>
              <a:t>operators</a:t>
            </a:r>
            <a:r>
              <a:rPr sz="1700" u="none" spc="-155" dirty="0"/>
              <a:t> </a:t>
            </a:r>
            <a:r>
              <a:rPr sz="1700" u="none" spc="-25" dirty="0"/>
              <a:t>and</a:t>
            </a:r>
            <a:r>
              <a:rPr sz="1700" u="none" spc="-105" dirty="0"/>
              <a:t> </a:t>
            </a:r>
            <a:r>
              <a:rPr sz="1700" u="none" spc="-25" dirty="0"/>
              <a:t>power</a:t>
            </a:r>
            <a:r>
              <a:rPr sz="1700" u="none" spc="-50" dirty="0"/>
              <a:t> </a:t>
            </a:r>
            <a:r>
              <a:rPr sz="1700" u="none" spc="-10" dirty="0"/>
              <a:t>exchanges.</a:t>
            </a:r>
          </a:p>
          <a:p>
            <a:pPr marL="296545" marR="693420" indent="-284480">
              <a:lnSpc>
                <a:spcPct val="115500"/>
              </a:lnSpc>
              <a:buClr>
                <a:schemeClr val="tx2"/>
              </a:buClr>
              <a:buFont typeface="Arial"/>
              <a:buChar char="•"/>
              <a:tabLst>
                <a:tab pos="296545" algn="l"/>
              </a:tabLst>
            </a:pPr>
            <a:r>
              <a:rPr sz="1700" b="1" spc="-10" dirty="0">
                <a:latin typeface="Arial"/>
                <a:cs typeface="Arial"/>
              </a:rPr>
              <a:t>Contributing</a:t>
            </a:r>
            <a:r>
              <a:rPr sz="1700" b="1" spc="-170" dirty="0">
                <a:latin typeface="Arial"/>
                <a:cs typeface="Arial"/>
              </a:rPr>
              <a:t> </a:t>
            </a:r>
            <a:r>
              <a:rPr sz="1700" b="1" dirty="0">
                <a:latin typeface="Arial"/>
                <a:cs typeface="Arial"/>
              </a:rPr>
              <a:t>to</a:t>
            </a:r>
            <a:r>
              <a:rPr sz="1700" b="1" spc="-75" dirty="0">
                <a:latin typeface="Arial"/>
                <a:cs typeface="Arial"/>
              </a:rPr>
              <a:t> </a:t>
            </a:r>
            <a:r>
              <a:rPr sz="1700" b="1" spc="-10" dirty="0">
                <a:latin typeface="Arial"/>
                <a:cs typeface="Arial"/>
              </a:rPr>
              <a:t>efficient</a:t>
            </a:r>
            <a:r>
              <a:rPr sz="1700" b="1" spc="-125" dirty="0">
                <a:latin typeface="Arial"/>
                <a:cs typeface="Arial"/>
              </a:rPr>
              <a:t> </a:t>
            </a:r>
            <a:r>
              <a:rPr sz="1700" b="1" dirty="0">
                <a:latin typeface="Arial"/>
                <a:cs typeface="Arial"/>
              </a:rPr>
              <a:t>trans-</a:t>
            </a:r>
            <a:r>
              <a:rPr sz="1700" b="1" spc="-35" dirty="0">
                <a:latin typeface="Arial"/>
                <a:cs typeface="Arial"/>
              </a:rPr>
              <a:t>European</a:t>
            </a:r>
            <a:r>
              <a:rPr sz="1700" b="1" spc="15" dirty="0">
                <a:latin typeface="Arial"/>
                <a:cs typeface="Arial"/>
              </a:rPr>
              <a:t> </a:t>
            </a:r>
            <a:r>
              <a:rPr sz="1700" b="1" spc="-30" dirty="0">
                <a:latin typeface="Arial"/>
                <a:cs typeface="Arial"/>
              </a:rPr>
              <a:t>energy</a:t>
            </a:r>
            <a:r>
              <a:rPr sz="1700" b="1" spc="-220" dirty="0">
                <a:latin typeface="Arial"/>
                <a:cs typeface="Arial"/>
              </a:rPr>
              <a:t> </a:t>
            </a:r>
            <a:r>
              <a:rPr sz="1700" b="1" spc="-10" dirty="0">
                <a:uFill>
                  <a:solidFill>
                    <a:srgbClr val="000000"/>
                  </a:solidFill>
                </a:uFill>
                <a:latin typeface="Arial"/>
                <a:cs typeface="Arial"/>
              </a:rPr>
              <a:t>infrastructure</a:t>
            </a:r>
            <a:r>
              <a:rPr sz="1700" u="none" spc="-10" dirty="0"/>
              <a:t>, </a:t>
            </a:r>
            <a:r>
              <a:rPr sz="1700" u="none" spc="-30" dirty="0"/>
              <a:t>ensuring</a:t>
            </a:r>
            <a:r>
              <a:rPr sz="1700" u="none" spc="-100" dirty="0"/>
              <a:t> </a:t>
            </a:r>
            <a:r>
              <a:rPr sz="1700" u="none" spc="-30" dirty="0"/>
              <a:t>alignment</a:t>
            </a:r>
            <a:r>
              <a:rPr sz="1700" u="none" spc="5" dirty="0"/>
              <a:t> </a:t>
            </a:r>
            <a:r>
              <a:rPr sz="1700" u="none" spc="-10" dirty="0"/>
              <a:t>with</a:t>
            </a:r>
            <a:r>
              <a:rPr sz="1700" u="none" spc="-30" dirty="0"/>
              <a:t> </a:t>
            </a:r>
            <a:r>
              <a:rPr sz="1700" u="none" dirty="0"/>
              <a:t>EU</a:t>
            </a:r>
            <a:r>
              <a:rPr sz="1700" u="none" spc="-85" dirty="0"/>
              <a:t> </a:t>
            </a:r>
            <a:r>
              <a:rPr sz="1700" u="none" spc="-10" dirty="0"/>
              <a:t>priorities.</a:t>
            </a:r>
          </a:p>
          <a:p>
            <a:pPr marL="296545" indent="-283845">
              <a:lnSpc>
                <a:spcPct val="100000"/>
              </a:lnSpc>
              <a:buClr>
                <a:schemeClr val="tx2"/>
              </a:buClr>
              <a:buChar char="•"/>
              <a:tabLst>
                <a:tab pos="296545" algn="l"/>
              </a:tabLst>
            </a:pPr>
            <a:r>
              <a:rPr lang="en-GB" sz="1700" dirty="0"/>
              <a:t>Monitoring energy markets</a:t>
            </a:r>
            <a:r>
              <a:rPr lang="sl-SI" sz="1700" dirty="0"/>
              <a:t> to ensure that they function well</a:t>
            </a:r>
            <a:r>
              <a:rPr lang="en-GB" sz="1700" dirty="0"/>
              <a:t>,</a:t>
            </a:r>
            <a:r>
              <a:rPr lang="sl-SI" sz="1700" dirty="0"/>
              <a:t> </a:t>
            </a:r>
            <a:r>
              <a:rPr lang="en-GB" sz="1700" b="1" dirty="0"/>
              <a:t>deterring market manipulation and</a:t>
            </a:r>
            <a:r>
              <a:rPr lang="sl-SI" sz="1700" b="1" dirty="0"/>
              <a:t> </a:t>
            </a:r>
            <a:r>
              <a:rPr lang="en-GB" sz="1700" b="1" dirty="0"/>
              <a:t>abusive behaviour</a:t>
            </a:r>
            <a:r>
              <a:rPr sz="1700" u="none" spc="-10" dirty="0"/>
              <a:t>.</a:t>
            </a:r>
          </a:p>
          <a:p>
            <a:pPr marL="296545" indent="-283845">
              <a:lnSpc>
                <a:spcPct val="100000"/>
              </a:lnSpc>
              <a:buClr>
                <a:schemeClr val="tx2"/>
              </a:buClr>
              <a:buChar char="•"/>
              <a:tabLst>
                <a:tab pos="296545" algn="l"/>
              </a:tabLst>
            </a:pPr>
            <a:r>
              <a:rPr sz="1700" dirty="0"/>
              <a:t>Where</a:t>
            </a:r>
            <a:r>
              <a:rPr sz="1700" spc="-120" dirty="0"/>
              <a:t> </a:t>
            </a:r>
            <a:r>
              <a:rPr sz="1700" spc="-35" dirty="0"/>
              <a:t>necessary,</a:t>
            </a:r>
            <a:r>
              <a:rPr sz="1700" spc="-175" dirty="0"/>
              <a:t> </a:t>
            </a:r>
            <a:r>
              <a:rPr sz="1700" b="1" spc="-10" dirty="0">
                <a:uFill>
                  <a:solidFill>
                    <a:srgbClr val="000000"/>
                  </a:solidFill>
                </a:uFill>
                <a:latin typeface="Arial"/>
                <a:cs typeface="Arial"/>
              </a:rPr>
              <a:t>coordinating</a:t>
            </a:r>
            <a:r>
              <a:rPr sz="1700" b="1" u="none" spc="-155" dirty="0">
                <a:latin typeface="Arial"/>
                <a:cs typeface="Arial"/>
              </a:rPr>
              <a:t> </a:t>
            </a:r>
            <a:r>
              <a:rPr sz="1700" b="1" u="none" dirty="0">
                <a:latin typeface="Arial"/>
                <a:cs typeface="Arial"/>
              </a:rPr>
              <a:t>cross-</a:t>
            </a:r>
            <a:r>
              <a:rPr sz="1700" b="1" u="none" spc="-35" dirty="0">
                <a:latin typeface="Arial"/>
                <a:cs typeface="Arial"/>
              </a:rPr>
              <a:t>national</a:t>
            </a:r>
            <a:r>
              <a:rPr sz="1700" b="1" u="none" spc="-170" dirty="0">
                <a:latin typeface="Arial"/>
                <a:cs typeface="Arial"/>
              </a:rPr>
              <a:t> </a:t>
            </a:r>
            <a:r>
              <a:rPr sz="1700" b="1" u="none" spc="-10" dirty="0">
                <a:latin typeface="Arial"/>
                <a:cs typeface="Arial"/>
              </a:rPr>
              <a:t>regulatory</a:t>
            </a:r>
            <a:r>
              <a:rPr sz="1700" b="1" u="none" spc="-215" dirty="0">
                <a:latin typeface="Arial"/>
                <a:cs typeface="Arial"/>
              </a:rPr>
              <a:t> </a:t>
            </a:r>
            <a:r>
              <a:rPr sz="1700" b="1" u="none" spc="-10" dirty="0">
                <a:latin typeface="Arial"/>
                <a:cs typeface="Arial"/>
              </a:rPr>
              <a:t>action</a:t>
            </a:r>
            <a:r>
              <a:rPr sz="1700" u="none" spc="-10" dirty="0"/>
              <a:t>.</a:t>
            </a:r>
          </a:p>
          <a:p>
            <a:pPr marL="296545" marR="5080" indent="-284480">
              <a:lnSpc>
                <a:spcPct val="116700"/>
              </a:lnSpc>
              <a:buClr>
                <a:schemeClr val="tx2"/>
              </a:buClr>
              <a:buChar char="•"/>
              <a:tabLst>
                <a:tab pos="296545" algn="l"/>
              </a:tabLst>
            </a:pPr>
            <a:r>
              <a:rPr sz="1700" spc="-20" dirty="0"/>
              <a:t>Governance:</a:t>
            </a:r>
            <a:r>
              <a:rPr sz="1700" spc="-215" dirty="0"/>
              <a:t> </a:t>
            </a:r>
            <a:r>
              <a:rPr sz="1700" b="1" spc="-10" dirty="0">
                <a:uFill>
                  <a:solidFill>
                    <a:srgbClr val="000000"/>
                  </a:solidFill>
                </a:uFill>
                <a:latin typeface="Arial"/>
                <a:cs typeface="Arial"/>
              </a:rPr>
              <a:t>Regulatory</a:t>
            </a:r>
            <a:r>
              <a:rPr sz="1700" b="1" spc="-240" dirty="0">
                <a:uFill>
                  <a:solidFill>
                    <a:srgbClr val="000000"/>
                  </a:solidFill>
                </a:uFill>
                <a:latin typeface="Arial"/>
                <a:cs typeface="Arial"/>
              </a:rPr>
              <a:t> </a:t>
            </a:r>
            <a:r>
              <a:rPr sz="1700" b="1" spc="-10" dirty="0">
                <a:uFill>
                  <a:solidFill>
                    <a:srgbClr val="000000"/>
                  </a:solidFill>
                </a:uFill>
                <a:latin typeface="Arial"/>
                <a:cs typeface="Arial"/>
              </a:rPr>
              <a:t>oversight</a:t>
            </a:r>
            <a:r>
              <a:rPr sz="1700" b="1" spc="-110" dirty="0">
                <a:latin typeface="Arial"/>
                <a:cs typeface="Arial"/>
              </a:rPr>
              <a:t> </a:t>
            </a:r>
            <a:r>
              <a:rPr sz="1700" b="1" u="none" dirty="0">
                <a:latin typeface="Arial"/>
                <a:cs typeface="Arial"/>
              </a:rPr>
              <a:t>is</a:t>
            </a:r>
            <a:r>
              <a:rPr sz="1700" b="1" u="none" spc="-165" dirty="0">
                <a:latin typeface="Arial"/>
                <a:cs typeface="Arial"/>
              </a:rPr>
              <a:t> </a:t>
            </a:r>
            <a:r>
              <a:rPr sz="1700" b="1" u="none" dirty="0">
                <a:latin typeface="Arial"/>
                <a:cs typeface="Arial"/>
              </a:rPr>
              <a:t>shared</a:t>
            </a:r>
            <a:r>
              <a:rPr sz="1700" b="1" u="none" spc="-155" dirty="0">
                <a:latin typeface="Arial"/>
                <a:cs typeface="Arial"/>
              </a:rPr>
              <a:t> </a:t>
            </a:r>
            <a:r>
              <a:rPr sz="1700" u="none" spc="-45" dirty="0"/>
              <a:t>with</a:t>
            </a:r>
            <a:r>
              <a:rPr sz="1700" u="none" spc="10" dirty="0"/>
              <a:t> </a:t>
            </a:r>
            <a:r>
              <a:rPr sz="1700" u="none" spc="-25" dirty="0"/>
              <a:t>national</a:t>
            </a:r>
            <a:r>
              <a:rPr sz="1700" u="none" spc="-15" dirty="0"/>
              <a:t> </a:t>
            </a:r>
            <a:r>
              <a:rPr sz="1700" u="none" spc="-10" dirty="0"/>
              <a:t>regulators. </a:t>
            </a:r>
            <a:r>
              <a:rPr sz="1700" b="1" u="none" spc="-10" dirty="0">
                <a:latin typeface="Arial"/>
                <a:cs typeface="Arial"/>
              </a:rPr>
              <a:t>Decision-</a:t>
            </a:r>
            <a:r>
              <a:rPr sz="1700" b="1" u="none" spc="-35" dirty="0">
                <a:latin typeface="Arial"/>
                <a:cs typeface="Arial"/>
              </a:rPr>
              <a:t>making</a:t>
            </a:r>
            <a:r>
              <a:rPr sz="1700" b="1" u="none" spc="-200" dirty="0">
                <a:latin typeface="Arial"/>
                <a:cs typeface="Arial"/>
              </a:rPr>
              <a:t> </a:t>
            </a:r>
            <a:r>
              <a:rPr sz="1700" u="none" spc="-35" dirty="0"/>
              <a:t>within</a:t>
            </a:r>
            <a:r>
              <a:rPr sz="1700" u="none" spc="-55" dirty="0"/>
              <a:t> </a:t>
            </a:r>
            <a:r>
              <a:rPr sz="1700" u="none" spc="-20" dirty="0"/>
              <a:t>ACER</a:t>
            </a:r>
            <a:r>
              <a:rPr sz="1700" u="none" spc="-100" dirty="0"/>
              <a:t> </a:t>
            </a:r>
            <a:r>
              <a:rPr sz="1700" u="none" dirty="0"/>
              <a:t>is</a:t>
            </a:r>
            <a:r>
              <a:rPr sz="1700" u="none" spc="-90" dirty="0"/>
              <a:t> </a:t>
            </a:r>
            <a:r>
              <a:rPr sz="1700" u="none" spc="-25" dirty="0"/>
              <a:t>collaborative</a:t>
            </a:r>
            <a:r>
              <a:rPr sz="1700" u="none" spc="-100" dirty="0"/>
              <a:t> </a:t>
            </a:r>
            <a:r>
              <a:rPr sz="1700" u="none" dirty="0"/>
              <a:t>and</a:t>
            </a:r>
            <a:r>
              <a:rPr sz="1700" u="none" spc="-35" dirty="0"/>
              <a:t> </a:t>
            </a:r>
            <a:r>
              <a:rPr sz="1700" u="none" dirty="0"/>
              <a:t>joint</a:t>
            </a:r>
            <a:r>
              <a:rPr sz="1700" u="none" spc="80" dirty="0"/>
              <a:t> </a:t>
            </a:r>
            <a:r>
              <a:rPr sz="1700" u="none" spc="-10" dirty="0"/>
              <a:t>(formal</a:t>
            </a:r>
            <a:r>
              <a:rPr sz="1700" u="none" spc="-204" dirty="0"/>
              <a:t> </a:t>
            </a:r>
            <a:r>
              <a:rPr sz="1700" u="none" spc="-10" dirty="0"/>
              <a:t>decisions </a:t>
            </a:r>
            <a:r>
              <a:rPr sz="1700" u="none" spc="-20" dirty="0"/>
              <a:t>requiring</a:t>
            </a:r>
            <a:r>
              <a:rPr sz="1700" u="none" spc="-15" dirty="0"/>
              <a:t> </a:t>
            </a:r>
            <a:r>
              <a:rPr sz="1700" u="none" spc="-10" dirty="0"/>
              <a:t>2/3</a:t>
            </a:r>
            <a:r>
              <a:rPr sz="1700" u="none" spc="-90" dirty="0"/>
              <a:t> </a:t>
            </a:r>
            <a:r>
              <a:rPr sz="1700" u="none" spc="-20" dirty="0"/>
              <a:t>majority</a:t>
            </a:r>
            <a:r>
              <a:rPr sz="1700" u="none" spc="15" dirty="0"/>
              <a:t> </a:t>
            </a:r>
            <a:r>
              <a:rPr sz="1700" u="none" dirty="0"/>
              <a:t>of</a:t>
            </a:r>
            <a:r>
              <a:rPr sz="1700" u="none" spc="-65" dirty="0"/>
              <a:t> </a:t>
            </a:r>
            <a:r>
              <a:rPr sz="1700" u="none" spc="-20" dirty="0"/>
              <a:t>national</a:t>
            </a:r>
            <a:r>
              <a:rPr sz="1700" u="none" spc="-35" dirty="0"/>
              <a:t> </a:t>
            </a:r>
            <a:r>
              <a:rPr sz="1700" u="none" spc="-20" dirty="0"/>
              <a:t>regulators).</a:t>
            </a:r>
            <a:r>
              <a:rPr sz="1700" u="none" spc="-165" dirty="0"/>
              <a:t> </a:t>
            </a:r>
            <a:r>
              <a:rPr sz="1700" b="1" u="none" spc="-20" dirty="0">
                <a:latin typeface="Arial"/>
                <a:cs typeface="Arial"/>
              </a:rPr>
              <a:t>Decentralised</a:t>
            </a:r>
            <a:r>
              <a:rPr sz="1700" b="1" u="none" spc="-195" dirty="0">
                <a:latin typeface="Arial"/>
                <a:cs typeface="Arial"/>
              </a:rPr>
              <a:t> </a:t>
            </a:r>
            <a:r>
              <a:rPr sz="1700" b="1" u="none" spc="-10" dirty="0">
                <a:latin typeface="Arial"/>
                <a:cs typeface="Arial"/>
              </a:rPr>
              <a:t>enforcement </a:t>
            </a:r>
            <a:r>
              <a:rPr sz="1700" u="none" dirty="0"/>
              <a:t>at</a:t>
            </a:r>
            <a:r>
              <a:rPr sz="1700" u="none" spc="-80" dirty="0"/>
              <a:t> </a:t>
            </a:r>
            <a:r>
              <a:rPr sz="1700" u="none" spc="-20" dirty="0"/>
              <a:t>national</a:t>
            </a:r>
            <a:r>
              <a:rPr sz="1700" u="none" spc="-60" dirty="0"/>
              <a:t> </a:t>
            </a:r>
            <a:r>
              <a:rPr sz="1700" u="none" spc="-10" dirty="0"/>
              <a:t>level.</a:t>
            </a:r>
            <a:r>
              <a:rPr lang="sl-SI" sz="1700" u="none" spc="-10" dirty="0"/>
              <a:t> </a:t>
            </a:r>
            <a:endParaRPr lang="en-GB" sz="1700" u="none" spc="-10" dirty="0"/>
          </a:p>
          <a:p>
            <a:pPr marL="296545" marR="5080" indent="-284480">
              <a:lnSpc>
                <a:spcPct val="116700"/>
              </a:lnSpc>
              <a:buClr>
                <a:schemeClr val="tx2"/>
              </a:buClr>
              <a:tabLst>
                <a:tab pos="296545" algn="l"/>
              </a:tabLst>
            </a:pPr>
            <a:r>
              <a:rPr lang="en-GB" sz="1700" spc="-10" dirty="0"/>
              <a:t>Headquartered in Ljubljana, Slovenia.</a:t>
            </a:r>
            <a:r>
              <a:rPr lang="en-GB" sz="1700" b="1" spc="-10" dirty="0"/>
              <a:t> Engaged across the EU</a:t>
            </a:r>
            <a:r>
              <a:rPr lang="en-GB" sz="1700" spc="-10" dirty="0"/>
              <a:t>. </a:t>
            </a:r>
            <a:endParaRPr sz="1700" u="none" strike="sngStrike" spc="-10" dirty="0"/>
          </a:p>
        </p:txBody>
      </p:sp>
      <p:sp>
        <p:nvSpPr>
          <p:cNvPr id="2" name="Text Placeholder 1">
            <a:extLst>
              <a:ext uri="{FF2B5EF4-FFF2-40B4-BE49-F238E27FC236}">
                <a16:creationId xmlns:a16="http://schemas.microsoft.com/office/drawing/2014/main" id="{813687DE-07EE-22DB-17BA-6C7DED49F08C}"/>
              </a:ext>
            </a:extLst>
          </p:cNvPr>
          <p:cNvSpPr>
            <a:spLocks noGrp="1"/>
          </p:cNvSpPr>
          <p:nvPr>
            <p:ph type="body" sz="quarter" idx="14"/>
          </p:nvPr>
        </p:nvSpPr>
        <p:spPr/>
        <p:txBody>
          <a:bodyPr/>
          <a:lstStyle/>
          <a:p>
            <a:endParaRPr lang="en-GB"/>
          </a:p>
        </p:txBody>
      </p:sp>
      <p:grpSp>
        <p:nvGrpSpPr>
          <p:cNvPr id="63" name="Group 62">
            <a:extLst>
              <a:ext uri="{FF2B5EF4-FFF2-40B4-BE49-F238E27FC236}">
                <a16:creationId xmlns:a16="http://schemas.microsoft.com/office/drawing/2014/main" id="{329295BE-4457-FBF1-4B8E-60826228DEB8}"/>
              </a:ext>
            </a:extLst>
          </p:cNvPr>
          <p:cNvGrpSpPr/>
          <p:nvPr/>
        </p:nvGrpSpPr>
        <p:grpSpPr>
          <a:xfrm>
            <a:off x="469634" y="1298927"/>
            <a:ext cx="4066918" cy="4758597"/>
            <a:chOff x="143132" y="1228726"/>
            <a:chExt cx="4066918" cy="4758597"/>
          </a:xfrm>
        </p:grpSpPr>
        <p:pic>
          <p:nvPicPr>
            <p:cNvPr id="62" name="Picture 61" descr="A map of europe with a blue spot&#10;&#10;Description automatically generated">
              <a:extLst>
                <a:ext uri="{FF2B5EF4-FFF2-40B4-BE49-F238E27FC236}">
                  <a16:creationId xmlns:a16="http://schemas.microsoft.com/office/drawing/2014/main" id="{1F0A265D-2B5C-30CF-BA3F-B92F89EE4FF8}"/>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143132" y="1228726"/>
              <a:ext cx="4066918" cy="4697581"/>
            </a:xfrm>
            <a:prstGeom prst="rect">
              <a:avLst/>
            </a:prstGeom>
          </p:spPr>
        </p:pic>
        <p:sp>
          <p:nvSpPr>
            <p:cNvPr id="59" name="Rectangle 58">
              <a:extLst>
                <a:ext uri="{FF2B5EF4-FFF2-40B4-BE49-F238E27FC236}">
                  <a16:creationId xmlns:a16="http://schemas.microsoft.com/office/drawing/2014/main" id="{227D21FF-11A0-C7E1-437B-77B2A80F208E}"/>
                </a:ext>
              </a:extLst>
            </p:cNvPr>
            <p:cNvSpPr/>
            <p:nvPr/>
          </p:nvSpPr>
          <p:spPr>
            <a:xfrm>
              <a:off x="2933700" y="1289742"/>
              <a:ext cx="1276350" cy="4697581"/>
            </a:xfrm>
            <a:prstGeom prst="rect">
              <a:avLst/>
            </a:prstGeom>
            <a:gradFill flip="none" rotWithShape="1">
              <a:gsLst>
                <a:gs pos="0">
                  <a:schemeClr val="bg1"/>
                </a:gs>
                <a:gs pos="100000">
                  <a:schemeClr val="bg1">
                    <a:alpha val="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7C4ED1C-DBE7-C1E6-4166-91D2BB445BC4}"/>
              </a:ext>
            </a:extLst>
          </p:cNvPr>
          <p:cNvSpPr>
            <a:spLocks noGrp="1"/>
          </p:cNvSpPr>
          <p:nvPr>
            <p:ph type="title"/>
          </p:nvPr>
        </p:nvSpPr>
        <p:spPr/>
        <p:txBody>
          <a:bodyPr/>
          <a:lstStyle/>
          <a:p>
            <a:r>
              <a:rPr lang="en-GB" dirty="0"/>
              <a:t>Annexes</a:t>
            </a:r>
          </a:p>
        </p:txBody>
      </p:sp>
      <p:sp>
        <p:nvSpPr>
          <p:cNvPr id="2" name="Text Placeholder 1">
            <a:extLst>
              <a:ext uri="{FF2B5EF4-FFF2-40B4-BE49-F238E27FC236}">
                <a16:creationId xmlns:a16="http://schemas.microsoft.com/office/drawing/2014/main" id="{BEC5FDAF-71FD-4214-A566-A3D2B210D2DB}"/>
              </a:ext>
            </a:extLst>
          </p:cNvPr>
          <p:cNvSpPr>
            <a:spLocks noGrp="1"/>
          </p:cNvSpPr>
          <p:nvPr>
            <p:ph type="body" idx="1"/>
          </p:nvPr>
        </p:nvSpPr>
        <p:spPr/>
        <p:txBody>
          <a:bodyPr/>
          <a:lstStyle/>
          <a:p>
            <a:r>
              <a:rPr lang="en-GB" dirty="0"/>
              <a:t>For </a:t>
            </a:r>
            <a:r>
              <a:rPr lang="en-GB"/>
              <a:t>the discussions</a:t>
            </a:r>
          </a:p>
        </p:txBody>
      </p:sp>
      <p:sp>
        <p:nvSpPr>
          <p:cNvPr id="5" name="Slide Number Placeholder 4">
            <a:extLst>
              <a:ext uri="{FF2B5EF4-FFF2-40B4-BE49-F238E27FC236}">
                <a16:creationId xmlns:a16="http://schemas.microsoft.com/office/drawing/2014/main" id="{C6029506-9AA6-D956-B154-D382FEB4133E}"/>
              </a:ext>
            </a:extLst>
          </p:cNvPr>
          <p:cNvSpPr>
            <a:spLocks noGrp="1"/>
          </p:cNvSpPr>
          <p:nvPr>
            <p:ph type="sldNum" sz="quarter" idx="12"/>
          </p:nvPr>
        </p:nvSpPr>
        <p:spPr/>
        <p:txBody>
          <a:bodyPr/>
          <a:lstStyle/>
          <a:p>
            <a:fld id="{68E16D21-2873-7F4D-BC1C-4DCC7B7156B8}" type="slidenum">
              <a:rPr lang="en-SI" smtClean="0"/>
              <a:t>18</a:t>
            </a:fld>
            <a:endParaRPr lang="en-SI"/>
          </a:p>
        </p:txBody>
      </p:sp>
    </p:spTree>
    <p:extLst>
      <p:ext uri="{BB962C8B-B14F-4D97-AF65-F5344CB8AC3E}">
        <p14:creationId xmlns:p14="http://schemas.microsoft.com/office/powerpoint/2010/main" val="6921370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C32B8-4690-AAA7-CCDE-320470E243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F6CA51-8F85-D153-0D16-CEF84BA4A154}"/>
              </a:ext>
            </a:extLst>
          </p:cNvPr>
          <p:cNvSpPr>
            <a:spLocks noGrp="1"/>
          </p:cNvSpPr>
          <p:nvPr>
            <p:ph type="title"/>
          </p:nvPr>
        </p:nvSpPr>
        <p:spPr>
          <a:xfrm>
            <a:off x="2977116" y="-14198"/>
            <a:ext cx="8531047" cy="1079500"/>
          </a:xfrm>
        </p:spPr>
        <p:txBody>
          <a:bodyPr/>
          <a:lstStyle/>
          <a:p>
            <a:r>
              <a:rPr lang="en-GB" sz="2400" dirty="0"/>
              <a:t>Both industry significance and its relative reliance on gas will shape the impacts of decarbonisation</a:t>
            </a:r>
          </a:p>
        </p:txBody>
      </p:sp>
      <p:sp>
        <p:nvSpPr>
          <p:cNvPr id="4" name="Slide Number Placeholder 3">
            <a:extLst>
              <a:ext uri="{FF2B5EF4-FFF2-40B4-BE49-F238E27FC236}">
                <a16:creationId xmlns:a16="http://schemas.microsoft.com/office/drawing/2014/main" id="{28C32A0A-1EFC-3BC4-90CC-A094FE6EFB3A}"/>
              </a:ext>
            </a:extLst>
          </p:cNvPr>
          <p:cNvSpPr>
            <a:spLocks noGrp="1"/>
          </p:cNvSpPr>
          <p:nvPr>
            <p:ph type="sldNum" sz="quarter" idx="10"/>
          </p:nvPr>
        </p:nvSpPr>
        <p:spPr>
          <a:xfrm>
            <a:off x="11471275" y="6281738"/>
            <a:ext cx="720725" cy="576262"/>
          </a:xfrm>
          <a:prstGeom prst="rect">
            <a:avLst/>
          </a:prstGeom>
        </p:spPr>
        <p:txBody>
          <a:bodyPr vert="horz" lIns="91440" tIns="45720" rIns="91440" bIns="45720" rtlCol="0" anchor="ctr"/>
          <a:lstStyle>
            <a:defPPr>
              <a:defRPr lang="en-US"/>
            </a:defPPr>
            <a:lvl1pPr algn="ctr" defTabSz="457200" rtl="0" eaLnBrk="1" fontAlgn="auto" hangingPunct="1">
              <a:spcBef>
                <a:spcPts val="0"/>
              </a:spcBef>
              <a:spcAft>
                <a:spcPts val="0"/>
              </a:spcAft>
              <a:defRPr sz="1500" b="1" i="0" kern="1200">
                <a:solidFill>
                  <a:schemeClr val="tx1"/>
                </a:solidFill>
                <a:latin typeface="Arial" panose="020B060402020202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fld id="{2D105FCA-84C5-487C-B2B7-DF4959FBFE53}" type="slidenum">
              <a:rPr lang="en-SI" smtClean="0"/>
              <a:pPr>
                <a:defRPr/>
              </a:pPr>
              <a:t>19</a:t>
            </a:fld>
            <a:endParaRPr lang="en-SI"/>
          </a:p>
        </p:txBody>
      </p:sp>
      <p:sp>
        <p:nvSpPr>
          <p:cNvPr id="48" name="TextBox 9">
            <a:extLst>
              <a:ext uri="{FF2B5EF4-FFF2-40B4-BE49-F238E27FC236}">
                <a16:creationId xmlns:a16="http://schemas.microsoft.com/office/drawing/2014/main" id="{BCB4519E-B2C1-F98F-AE79-14EDE69D130A}"/>
              </a:ext>
            </a:extLst>
          </p:cNvPr>
          <p:cNvSpPr txBox="1">
            <a:spLocks noChangeArrowheads="1"/>
          </p:cNvSpPr>
          <p:nvPr/>
        </p:nvSpPr>
        <p:spPr bwMode="auto">
          <a:xfrm>
            <a:off x="679286" y="6311273"/>
            <a:ext cx="1109640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lr>
                <a:srgbClr val="3678BD"/>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Clr>
                <a:srgbClr val="3678BD"/>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Clr>
                <a:srgbClr val="3678BD"/>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Clr>
                <a:srgbClr val="3678BD"/>
              </a:buClr>
              <a:buFont typeface="System Font Regular"/>
              <a:buChar char="-"/>
              <a:defRPr sz="1600">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5pPr>
            <a:lvl6pPr marL="2514600" indent="-228600" defTabSz="457200" eaLnBrk="0" fontAlgn="base" hangingPunct="0">
              <a:lnSpc>
                <a:spcPct val="90000"/>
              </a:lnSpc>
              <a:spcBef>
                <a:spcPts val="500"/>
              </a:spcBef>
              <a:spcAft>
                <a:spcPct val="0"/>
              </a:spcAft>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6pPr>
            <a:lvl7pPr marL="2971800" indent="-228600" defTabSz="457200" eaLnBrk="0" fontAlgn="base" hangingPunct="0">
              <a:lnSpc>
                <a:spcPct val="90000"/>
              </a:lnSpc>
              <a:spcBef>
                <a:spcPts val="500"/>
              </a:spcBef>
              <a:spcAft>
                <a:spcPct val="0"/>
              </a:spcAft>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7pPr>
            <a:lvl8pPr marL="3429000" indent="-228600" defTabSz="457200" eaLnBrk="0" fontAlgn="base" hangingPunct="0">
              <a:lnSpc>
                <a:spcPct val="90000"/>
              </a:lnSpc>
              <a:spcBef>
                <a:spcPts val="500"/>
              </a:spcBef>
              <a:spcAft>
                <a:spcPct val="0"/>
              </a:spcAft>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8pPr>
            <a:lvl9pPr marL="3886200" indent="-228600" defTabSz="457200" eaLnBrk="0" fontAlgn="base" hangingPunct="0">
              <a:lnSpc>
                <a:spcPct val="90000"/>
              </a:lnSpc>
              <a:spcBef>
                <a:spcPts val="500"/>
              </a:spcBef>
              <a:spcAft>
                <a:spcPct val="0"/>
              </a:spcAft>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r>
              <a:rPr lang="en-GB" altLang="en-US" sz="950" dirty="0">
                <a:solidFill>
                  <a:srgbClr val="7F7F7F"/>
                </a:solidFill>
              </a:rPr>
              <a:t>Source: ACER based on Eurostat.</a:t>
            </a:r>
          </a:p>
          <a:p>
            <a:pPr eaLnBrk="1" hangingPunct="1">
              <a:lnSpc>
                <a:spcPct val="100000"/>
              </a:lnSpc>
              <a:spcBef>
                <a:spcPct val="0"/>
              </a:spcBef>
              <a:buClrTx/>
              <a:buFontTx/>
              <a:buNone/>
            </a:pPr>
            <a:r>
              <a:rPr lang="en-GB" altLang="en-US" sz="950" dirty="0">
                <a:solidFill>
                  <a:srgbClr val="7F7F7F"/>
                </a:solidFill>
              </a:rPr>
              <a:t>*Countries were classified using two key metrics: the share of industrial energy demand in final energy consumption (threshold: 20%); and share of natural gas in final energy consumption (threshold: 15%).</a:t>
            </a:r>
          </a:p>
        </p:txBody>
      </p:sp>
      <p:grpSp>
        <p:nvGrpSpPr>
          <p:cNvPr id="6" name="Group 5">
            <a:extLst>
              <a:ext uri="{FF2B5EF4-FFF2-40B4-BE49-F238E27FC236}">
                <a16:creationId xmlns:a16="http://schemas.microsoft.com/office/drawing/2014/main" id="{E65D63BD-D173-4D07-FF0F-7CB48F4227BB}"/>
              </a:ext>
            </a:extLst>
          </p:cNvPr>
          <p:cNvGrpSpPr>
            <a:grpSpLocks noChangeAspect="1"/>
          </p:cNvGrpSpPr>
          <p:nvPr/>
        </p:nvGrpSpPr>
        <p:grpSpPr>
          <a:xfrm>
            <a:off x="2257650" y="1389501"/>
            <a:ext cx="5418827" cy="4883663"/>
            <a:chOff x="856017" y="1990299"/>
            <a:chExt cx="4640199" cy="4181932"/>
          </a:xfrm>
        </p:grpSpPr>
        <p:pic>
          <p:nvPicPr>
            <p:cNvPr id="34" name="Graphic 33">
              <a:extLst>
                <a:ext uri="{FF2B5EF4-FFF2-40B4-BE49-F238E27FC236}">
                  <a16:creationId xmlns:a16="http://schemas.microsoft.com/office/drawing/2014/main" id="{718DCCE2-3A23-8E2B-C0D7-19CBB6BDB30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56017" y="1990299"/>
              <a:ext cx="4640199" cy="4099161"/>
            </a:xfrm>
            <a:prstGeom prst="rect">
              <a:avLst/>
            </a:prstGeom>
          </p:spPr>
        </p:pic>
        <p:sp>
          <p:nvSpPr>
            <p:cNvPr id="3" name="TextBox 2">
              <a:extLst>
                <a:ext uri="{FF2B5EF4-FFF2-40B4-BE49-F238E27FC236}">
                  <a16:creationId xmlns:a16="http://schemas.microsoft.com/office/drawing/2014/main" id="{50FB4124-7297-7242-D09F-246D9CE8E676}"/>
                </a:ext>
              </a:extLst>
            </p:cNvPr>
            <p:cNvSpPr txBox="1"/>
            <p:nvPr/>
          </p:nvSpPr>
          <p:spPr>
            <a:xfrm>
              <a:off x="1606405" y="5685496"/>
              <a:ext cx="1676400" cy="486735"/>
            </a:xfrm>
            <a:prstGeom prst="rect">
              <a:avLst/>
            </a:prstGeom>
            <a:solidFill>
              <a:schemeClr val="bg1"/>
            </a:solidFill>
          </p:spPr>
          <p:txBody>
            <a:bodyPr vert="horz" wrap="none" lIns="91440" tIns="45720" rIns="91440" bIns="45720" rtlCol="0" anchor="t">
              <a:normAutofit/>
            </a:bodyPr>
            <a:lstStyle/>
            <a:p>
              <a:pPr algn="l"/>
              <a:r>
                <a:rPr lang="en-GB" sz="1000" b="1" dirty="0">
                  <a:solidFill>
                    <a:schemeClr val="accent1"/>
                  </a:solidFill>
                </a:rPr>
                <a:t>Higher industry – Higher gas</a:t>
              </a:r>
            </a:p>
            <a:p>
              <a:pPr algn="l"/>
              <a:r>
                <a:rPr lang="en-GB" sz="1000" b="1" dirty="0">
                  <a:solidFill>
                    <a:schemeClr val="accent1"/>
                  </a:solidFill>
                </a:rPr>
                <a:t>Higher industry – Lower gas</a:t>
              </a:r>
            </a:p>
          </p:txBody>
        </p:sp>
        <p:sp>
          <p:nvSpPr>
            <p:cNvPr id="5" name="TextBox 4">
              <a:extLst>
                <a:ext uri="{FF2B5EF4-FFF2-40B4-BE49-F238E27FC236}">
                  <a16:creationId xmlns:a16="http://schemas.microsoft.com/office/drawing/2014/main" id="{A98521ED-1259-8327-8EAF-A686704F9526}"/>
                </a:ext>
              </a:extLst>
            </p:cNvPr>
            <p:cNvSpPr txBox="1"/>
            <p:nvPr/>
          </p:nvSpPr>
          <p:spPr>
            <a:xfrm>
              <a:off x="3459538" y="5683973"/>
              <a:ext cx="1676400" cy="486735"/>
            </a:xfrm>
            <a:prstGeom prst="rect">
              <a:avLst/>
            </a:prstGeom>
            <a:solidFill>
              <a:schemeClr val="bg1"/>
            </a:solidFill>
          </p:spPr>
          <p:txBody>
            <a:bodyPr vert="horz" wrap="none" lIns="91440" tIns="45720" rIns="91440" bIns="45720" rtlCol="0" anchor="t">
              <a:normAutofit/>
            </a:bodyPr>
            <a:lstStyle/>
            <a:p>
              <a:pPr algn="l"/>
              <a:r>
                <a:rPr lang="en-GB" sz="1000" b="1" dirty="0">
                  <a:solidFill>
                    <a:schemeClr val="accent1"/>
                  </a:solidFill>
                </a:rPr>
                <a:t>Lower industry – Higher gas</a:t>
              </a:r>
            </a:p>
            <a:p>
              <a:pPr algn="l"/>
              <a:r>
                <a:rPr lang="en-GB" sz="1000" b="1" dirty="0">
                  <a:solidFill>
                    <a:schemeClr val="accent1"/>
                  </a:solidFill>
                </a:rPr>
                <a:t>Lower industry – Lower gas</a:t>
              </a:r>
            </a:p>
          </p:txBody>
        </p:sp>
      </p:grpSp>
      <p:sp>
        <p:nvSpPr>
          <p:cNvPr id="17" name="TextBox 16">
            <a:extLst>
              <a:ext uri="{FF2B5EF4-FFF2-40B4-BE49-F238E27FC236}">
                <a16:creationId xmlns:a16="http://schemas.microsoft.com/office/drawing/2014/main" id="{5A10F8BA-C175-775C-9C75-2DE2254D126F}"/>
              </a:ext>
            </a:extLst>
          </p:cNvPr>
          <p:cNvSpPr txBox="1"/>
          <p:nvPr/>
        </p:nvSpPr>
        <p:spPr>
          <a:xfrm>
            <a:off x="7158932" y="1381008"/>
            <a:ext cx="4443500" cy="1079500"/>
          </a:xfrm>
          <a:prstGeom prst="rect">
            <a:avLst/>
          </a:prstGeom>
        </p:spPr>
        <p:txBody>
          <a:bodyPr vert="horz" wrap="square" lIns="91440" tIns="45720" rIns="91440" bIns="45720" rtlCol="0" anchor="t">
            <a:normAutofit/>
          </a:bodyPr>
          <a:lstStyle/>
          <a:p>
            <a:r>
              <a:rPr lang="en-GB" sz="1400" b="1" dirty="0">
                <a:solidFill>
                  <a:schemeClr val="tx2"/>
                </a:solidFill>
              </a:rPr>
              <a:t>Decarbonisation is challenging for all countries. But it poses greater risks to industrial competitiveness where both industrial importance and gas dependence are high</a:t>
            </a:r>
            <a:endParaRPr lang="en-GB" sz="1400" b="1" dirty="0">
              <a:solidFill>
                <a:schemeClr val="accent1"/>
              </a:solidFill>
            </a:endParaRPr>
          </a:p>
        </p:txBody>
      </p:sp>
      <p:sp>
        <p:nvSpPr>
          <p:cNvPr id="18" name="TextBox 17">
            <a:extLst>
              <a:ext uri="{FF2B5EF4-FFF2-40B4-BE49-F238E27FC236}">
                <a16:creationId xmlns:a16="http://schemas.microsoft.com/office/drawing/2014/main" id="{04919D20-8A37-D5DF-4982-1E3BDA4EEDC6}"/>
              </a:ext>
            </a:extLst>
          </p:cNvPr>
          <p:cNvSpPr txBox="1"/>
          <p:nvPr/>
        </p:nvSpPr>
        <p:spPr>
          <a:xfrm>
            <a:off x="809306" y="1389501"/>
            <a:ext cx="3806155" cy="784073"/>
          </a:xfrm>
          <a:prstGeom prst="rect">
            <a:avLst/>
          </a:prstGeom>
        </p:spPr>
        <p:txBody>
          <a:bodyPr vert="horz" wrap="square" lIns="91440" tIns="45720" rIns="91440" bIns="45720" rtlCol="0" anchor="t">
            <a:normAutofit/>
          </a:bodyPr>
          <a:lstStyle/>
          <a:p>
            <a:r>
              <a:rPr lang="en-GB" sz="1200" dirty="0">
                <a:solidFill>
                  <a:srgbClr val="C0C0C0"/>
                </a:solidFill>
                <a:latin typeface="+mn-lt"/>
              </a:rPr>
              <a:t>Classification* of Member States based on their share of industrial energy demand and the share of natural gas in final energy consumption</a:t>
            </a:r>
          </a:p>
        </p:txBody>
      </p:sp>
      <p:sp>
        <p:nvSpPr>
          <p:cNvPr id="24" name="Content Placeholder 2">
            <a:extLst>
              <a:ext uri="{FF2B5EF4-FFF2-40B4-BE49-F238E27FC236}">
                <a16:creationId xmlns:a16="http://schemas.microsoft.com/office/drawing/2014/main" id="{F15F6F9D-E3E4-B3FC-83AC-6AF8A0EBA335}"/>
              </a:ext>
            </a:extLst>
          </p:cNvPr>
          <p:cNvSpPr txBox="1">
            <a:spLocks noChangeArrowheads="1"/>
          </p:cNvSpPr>
          <p:nvPr/>
        </p:nvSpPr>
        <p:spPr bwMode="auto">
          <a:xfrm>
            <a:off x="7255744" y="2784707"/>
            <a:ext cx="3196443" cy="1288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285750" indent="-285750" algn="l" rtl="0" eaLnBrk="0" fontAlgn="base" hangingPunct="0">
              <a:lnSpc>
                <a:spcPct val="120000"/>
              </a:lnSpc>
              <a:spcBef>
                <a:spcPts val="1000"/>
              </a:spcBef>
              <a:spcAft>
                <a:spcPct val="0"/>
              </a:spcAft>
              <a:buClr>
                <a:srgbClr val="3678BD"/>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lnSpc>
                <a:spcPct val="90000"/>
              </a:lnSpc>
              <a:spcBef>
                <a:spcPts val="500"/>
              </a:spcBef>
              <a:spcAft>
                <a:spcPct val="0"/>
              </a:spcAft>
              <a:buClr>
                <a:srgbClr val="3678BD"/>
              </a:buClr>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2pPr>
            <a:lvl3pPr marL="914400" indent="0" algn="l" rtl="0" eaLnBrk="0" fontAlgn="base" hangingPunct="0">
              <a:lnSpc>
                <a:spcPct val="90000"/>
              </a:lnSpc>
              <a:spcBef>
                <a:spcPts val="500"/>
              </a:spcBef>
              <a:spcAft>
                <a:spcPct val="0"/>
              </a:spcAft>
              <a:buClr>
                <a:srgbClr val="3678BD"/>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3pPr>
            <a:lvl4pPr marL="1371600" indent="0" algn="l" rtl="0" eaLnBrk="0" fontAlgn="base" hangingPunct="0">
              <a:lnSpc>
                <a:spcPct val="90000"/>
              </a:lnSpc>
              <a:spcBef>
                <a:spcPts val="500"/>
              </a:spcBef>
              <a:spcAft>
                <a:spcPct val="0"/>
              </a:spcAft>
              <a:buClr>
                <a:srgbClr val="3678BD"/>
              </a:buClr>
              <a:buFont typeface="System Font Regular"/>
              <a:buNone/>
              <a:defRPr sz="1600" kern="1200">
                <a:solidFill>
                  <a:schemeClr val="tx1"/>
                </a:solidFill>
                <a:latin typeface="Arial" panose="020B0604020202020204" pitchFamily="34" charset="0"/>
                <a:ea typeface="+mn-ea"/>
                <a:cs typeface="Arial" panose="020B0604020202020204" pitchFamily="34" charset="0"/>
              </a:defRPr>
            </a:lvl4pPr>
            <a:lvl5pPr marL="1828800" indent="0" algn="l" rtl="0" eaLnBrk="0" fontAlgn="base" hangingPunct="0">
              <a:lnSpc>
                <a:spcPct val="90000"/>
              </a:lnSpc>
              <a:spcBef>
                <a:spcPts val="500"/>
              </a:spcBef>
              <a:spcAft>
                <a:spcPct val="0"/>
              </a:spcAft>
              <a:buClr>
                <a:srgbClr val="3678BD"/>
              </a:buClr>
              <a:buFont typeface="System Font Regular"/>
              <a:buNone/>
              <a:defRPr sz="1400" kern="1200">
                <a:solidFill>
                  <a:srgbClr val="40404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00000"/>
              </a:lnSpc>
              <a:spcBef>
                <a:spcPts val="0"/>
              </a:spcBef>
              <a:spcAft>
                <a:spcPts val="600"/>
              </a:spcAft>
              <a:buClr>
                <a:schemeClr val="accent1"/>
              </a:buClr>
              <a:buNone/>
            </a:pPr>
            <a:r>
              <a:rPr lang="en-GB" sz="1400" dirty="0">
                <a:latin typeface="+mn-lt"/>
                <a:cs typeface="+mn-cs"/>
              </a:rPr>
              <a:t>Countries’ exposure to the energy transition depends on two key factors: </a:t>
            </a:r>
          </a:p>
          <a:p>
            <a:pPr marL="171450" indent="-171450" eaLnBrk="1" hangingPunct="1">
              <a:lnSpc>
                <a:spcPct val="100000"/>
              </a:lnSpc>
              <a:spcBef>
                <a:spcPts val="0"/>
              </a:spcBef>
              <a:spcAft>
                <a:spcPts val="600"/>
              </a:spcAft>
              <a:buClr>
                <a:schemeClr val="accent1"/>
              </a:buClr>
            </a:pPr>
            <a:endParaRPr lang="en-GB" sz="1400" dirty="0">
              <a:latin typeface="+mn-lt"/>
              <a:cs typeface="+mn-cs"/>
            </a:endParaRPr>
          </a:p>
          <a:p>
            <a:pPr marL="171450" indent="-171450" eaLnBrk="1" hangingPunct="1">
              <a:lnSpc>
                <a:spcPct val="100000"/>
              </a:lnSpc>
              <a:spcBef>
                <a:spcPts val="0"/>
              </a:spcBef>
              <a:spcAft>
                <a:spcPts val="600"/>
              </a:spcAft>
              <a:buClr>
                <a:schemeClr val="accent1"/>
              </a:buClr>
            </a:pPr>
            <a:r>
              <a:rPr lang="en-GB" sz="1400" dirty="0">
                <a:latin typeface="+mn-lt"/>
                <a:cs typeface="+mn-cs"/>
              </a:rPr>
              <a:t>how their economies rely on industry and</a:t>
            </a:r>
          </a:p>
          <a:p>
            <a:pPr marL="171450" indent="-171450" eaLnBrk="1" hangingPunct="1">
              <a:lnSpc>
                <a:spcPct val="100000"/>
              </a:lnSpc>
              <a:spcBef>
                <a:spcPts val="0"/>
              </a:spcBef>
              <a:spcAft>
                <a:spcPts val="600"/>
              </a:spcAft>
              <a:buClr>
                <a:schemeClr val="accent1"/>
              </a:buClr>
            </a:pPr>
            <a:endParaRPr lang="en-GB" sz="1400" dirty="0">
              <a:latin typeface="+mn-lt"/>
              <a:cs typeface="+mn-cs"/>
            </a:endParaRPr>
          </a:p>
          <a:p>
            <a:pPr marL="171450" indent="-171450" eaLnBrk="1" hangingPunct="1">
              <a:lnSpc>
                <a:spcPct val="100000"/>
              </a:lnSpc>
              <a:spcBef>
                <a:spcPts val="0"/>
              </a:spcBef>
              <a:spcAft>
                <a:spcPts val="600"/>
              </a:spcAft>
              <a:buClr>
                <a:schemeClr val="accent1"/>
              </a:buClr>
            </a:pPr>
            <a:r>
              <a:rPr lang="en-GB" sz="1400" dirty="0">
                <a:latin typeface="+mn-lt"/>
                <a:cs typeface="+mn-cs"/>
              </a:rPr>
              <a:t>how dependent they are on natural gas. </a:t>
            </a:r>
          </a:p>
          <a:p>
            <a:pPr marL="0" indent="0" defTabSz="914400" eaLnBrk="1" hangingPunct="1">
              <a:lnSpc>
                <a:spcPct val="100000"/>
              </a:lnSpc>
              <a:spcBef>
                <a:spcPts val="0"/>
              </a:spcBef>
              <a:buNone/>
            </a:pPr>
            <a:endParaRPr lang="en-GB" sz="1200" dirty="0"/>
          </a:p>
        </p:txBody>
      </p:sp>
    </p:spTree>
    <p:extLst>
      <p:ext uri="{BB962C8B-B14F-4D97-AF65-F5344CB8AC3E}">
        <p14:creationId xmlns:p14="http://schemas.microsoft.com/office/powerpoint/2010/main" val="87991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4BDDA-4E2C-AD36-DB33-D68512B4F1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31D848-0259-C693-3CE1-6B2EC5A3893F}"/>
              </a:ext>
            </a:extLst>
          </p:cNvPr>
          <p:cNvSpPr>
            <a:spLocks noGrp="1"/>
          </p:cNvSpPr>
          <p:nvPr>
            <p:ph type="title"/>
          </p:nvPr>
        </p:nvSpPr>
        <p:spPr>
          <a:xfrm>
            <a:off x="2774558" y="575"/>
            <a:ext cx="8715730" cy="1080000"/>
          </a:xfrm>
        </p:spPr>
        <p:txBody>
          <a:bodyPr/>
          <a:lstStyle/>
          <a:p>
            <a:r>
              <a:rPr lang="en-GB" sz="2400" dirty="0"/>
              <a:t>Carbon pricing is a lever for electricity decarbonisation</a:t>
            </a:r>
            <a:endParaRPr lang="en-GB" sz="1800" noProof="0" dirty="0"/>
          </a:p>
        </p:txBody>
      </p:sp>
      <p:sp>
        <p:nvSpPr>
          <p:cNvPr id="4" name="Slide Number Placeholder 3">
            <a:extLst>
              <a:ext uri="{FF2B5EF4-FFF2-40B4-BE49-F238E27FC236}">
                <a16:creationId xmlns:a16="http://schemas.microsoft.com/office/drawing/2014/main" id="{C02B140D-A65A-F7DA-B702-B46EB870D1F7}"/>
              </a:ext>
            </a:extLst>
          </p:cNvPr>
          <p:cNvSpPr>
            <a:spLocks noGrp="1"/>
          </p:cNvSpPr>
          <p:nvPr>
            <p:ph type="sldNum" sz="quarter" idx="12"/>
          </p:nvPr>
        </p:nvSpPr>
        <p:spPr/>
        <p:txBody>
          <a:bodyPr/>
          <a:lstStyle/>
          <a:p>
            <a:fld id="{68E16D21-2873-7F4D-BC1C-4DCC7B7156B8}" type="slidenum">
              <a:rPr lang="en-GB" noProof="0" smtClean="0"/>
              <a:t>20</a:t>
            </a:fld>
            <a:endParaRPr lang="en-GB" noProof="0"/>
          </a:p>
        </p:txBody>
      </p:sp>
      <p:sp>
        <p:nvSpPr>
          <p:cNvPr id="31" name="TextBox 30">
            <a:extLst>
              <a:ext uri="{FF2B5EF4-FFF2-40B4-BE49-F238E27FC236}">
                <a16:creationId xmlns:a16="http://schemas.microsoft.com/office/drawing/2014/main" id="{A211D36B-E391-4739-86FD-9575CA562A15}"/>
              </a:ext>
            </a:extLst>
          </p:cNvPr>
          <p:cNvSpPr txBox="1"/>
          <p:nvPr/>
        </p:nvSpPr>
        <p:spPr>
          <a:xfrm>
            <a:off x="636619" y="6319241"/>
            <a:ext cx="10860056" cy="507831"/>
          </a:xfrm>
          <a:prstGeom prst="rect">
            <a:avLst/>
          </a:prstGeom>
        </p:spPr>
        <p:txBody>
          <a:bodyPr wrap="square" anchor="t">
            <a:spAutoFit/>
          </a:bodyPr>
          <a:lstStyle>
            <a:defPPr>
              <a:defRPr lang="en-US"/>
            </a:defPPr>
            <a:lvl1pPr>
              <a:defRPr sz="1000" i="1">
                <a:solidFill>
                  <a:schemeClr val="bg1">
                    <a:lumMod val="50000"/>
                  </a:schemeClr>
                </a:solidFill>
              </a:defRPr>
            </a:lvl1pPr>
          </a:lstStyle>
          <a:p>
            <a:r>
              <a:rPr lang="en-GB" sz="900" i="0"/>
              <a:t>Source: ACER calculations based on ENTSO-E Transparency Platform and ICIS. Note 1: The percentage of hours when electricity day-ahead prices were equal to or higher than the cost of generating electricity from gas was calculated. The calculation considered whether at least one bidding zone recorded a day-ahead price equal to or above the gas-based generation cost. Note 2: Gas prices were taken from the most liquid national markets (AT, BE, CZ, DE, ES, FR, HU, IT, NL, PL) where available. For other EU Member States without sufficiently liquid gas hubs, the TTF price was used as a reference benchmark.</a:t>
            </a:r>
          </a:p>
        </p:txBody>
      </p:sp>
      <p:sp>
        <p:nvSpPr>
          <p:cNvPr id="3" name="TextBox 2">
            <a:extLst>
              <a:ext uri="{FF2B5EF4-FFF2-40B4-BE49-F238E27FC236}">
                <a16:creationId xmlns:a16="http://schemas.microsoft.com/office/drawing/2014/main" id="{02B6B972-8DD2-82F3-EECC-2496893043CE}"/>
              </a:ext>
            </a:extLst>
          </p:cNvPr>
          <p:cNvSpPr txBox="1"/>
          <p:nvPr/>
        </p:nvSpPr>
        <p:spPr>
          <a:xfrm>
            <a:off x="623888" y="1191556"/>
            <a:ext cx="6094070" cy="307777"/>
          </a:xfrm>
          <a:prstGeom prst="rect">
            <a:avLst/>
          </a:prstGeom>
          <a:noFill/>
        </p:spPr>
        <p:txBody>
          <a:bodyPr wrap="square">
            <a:spAutoFit/>
          </a:bodyPr>
          <a:lstStyle/>
          <a:p>
            <a:r>
              <a:rPr lang="en-GB" sz="1400" b="1" dirty="0">
                <a:solidFill>
                  <a:schemeClr val="tx2"/>
                </a:solidFill>
              </a:rPr>
              <a:t>Flexibility gap: without alternatives, gas keeps its power</a:t>
            </a:r>
          </a:p>
        </p:txBody>
      </p:sp>
      <p:sp>
        <p:nvSpPr>
          <p:cNvPr id="8" name="TextBox 7">
            <a:extLst>
              <a:ext uri="{FF2B5EF4-FFF2-40B4-BE49-F238E27FC236}">
                <a16:creationId xmlns:a16="http://schemas.microsoft.com/office/drawing/2014/main" id="{B199D75B-07A8-B4C4-E679-E612F9037593}"/>
              </a:ext>
            </a:extLst>
          </p:cNvPr>
          <p:cNvSpPr txBox="1"/>
          <p:nvPr/>
        </p:nvSpPr>
        <p:spPr>
          <a:xfrm>
            <a:off x="639468" y="1713970"/>
            <a:ext cx="5617409" cy="701956"/>
          </a:xfrm>
          <a:prstGeom prst="rect">
            <a:avLst/>
          </a:prstGeom>
        </p:spPr>
        <p:txBody>
          <a:bodyPr vert="horz" wrap="square" lIns="91440" tIns="45720" rIns="91440" bIns="45720" rtlCol="0" anchor="t">
            <a:normAutofit/>
          </a:bodyPr>
          <a:lstStyle/>
          <a:p>
            <a:pPr>
              <a:spcAft>
                <a:spcPts val="600"/>
              </a:spcAft>
              <a:buClr>
                <a:schemeClr val="tx2"/>
              </a:buClr>
            </a:pPr>
            <a:r>
              <a:rPr lang="en-GB" sz="1200" dirty="0">
                <a:solidFill>
                  <a:schemeClr val="bg1">
                    <a:lumMod val="50000"/>
                  </a:schemeClr>
                </a:solidFill>
                <a:latin typeface="Arial" panose="020B0604020202020204" pitchFamily="34" charset="0"/>
                <a:cs typeface="Arial" panose="020B0604020202020204" pitchFamily="34" charset="0"/>
              </a:rPr>
              <a:t>Average annual cost of gas for producing electricity and average day-ahead electricity price, EU-27/EEA (Norway), 2020-2025 (EUR/MWh)</a:t>
            </a:r>
          </a:p>
        </p:txBody>
      </p:sp>
      <p:sp>
        <p:nvSpPr>
          <p:cNvPr id="9" name="Rectangle 8">
            <a:extLst>
              <a:ext uri="{FF2B5EF4-FFF2-40B4-BE49-F238E27FC236}">
                <a16:creationId xmlns:a16="http://schemas.microsoft.com/office/drawing/2014/main" id="{0670A2AB-6289-C067-F751-A209573BAA8A}"/>
              </a:ext>
            </a:extLst>
          </p:cNvPr>
          <p:cNvSpPr/>
          <p:nvPr/>
        </p:nvSpPr>
        <p:spPr>
          <a:xfrm>
            <a:off x="603255" y="2754534"/>
            <a:ext cx="5331870" cy="3808445"/>
          </a:xfrm>
          <a:prstGeom prst="rect">
            <a:avLst/>
          </a:prstGeom>
          <a:noFill/>
          <a:ln w="4811" cap="rnd">
            <a:noFill/>
            <a:prstDash val="solid"/>
            <a:round/>
          </a:ln>
        </p:spPr>
        <p:txBody>
          <a:bodyPr/>
          <a:lstStyle/>
          <a:p>
            <a:endParaRPr lang="en-GB" sz="1000"/>
          </a:p>
        </p:txBody>
      </p:sp>
      <p:grpSp>
        <p:nvGrpSpPr>
          <p:cNvPr id="74" name="Group 73">
            <a:extLst>
              <a:ext uri="{FF2B5EF4-FFF2-40B4-BE49-F238E27FC236}">
                <a16:creationId xmlns:a16="http://schemas.microsoft.com/office/drawing/2014/main" id="{278DA4B6-A2FC-0647-116C-09C914EA2A6C}"/>
              </a:ext>
            </a:extLst>
          </p:cNvPr>
          <p:cNvGrpSpPr/>
          <p:nvPr/>
        </p:nvGrpSpPr>
        <p:grpSpPr>
          <a:xfrm>
            <a:off x="675857" y="2543424"/>
            <a:ext cx="5060545" cy="3191834"/>
            <a:chOff x="675857" y="2543424"/>
            <a:chExt cx="5060545" cy="3191834"/>
          </a:xfrm>
        </p:grpSpPr>
        <p:grpSp>
          <p:nvGrpSpPr>
            <p:cNvPr id="71" name="Group 70">
              <a:extLst>
                <a:ext uri="{FF2B5EF4-FFF2-40B4-BE49-F238E27FC236}">
                  <a16:creationId xmlns:a16="http://schemas.microsoft.com/office/drawing/2014/main" id="{640CB14D-4E21-4619-79C2-78B0100F8312}"/>
                </a:ext>
              </a:extLst>
            </p:cNvPr>
            <p:cNvGrpSpPr/>
            <p:nvPr/>
          </p:nvGrpSpPr>
          <p:grpSpPr>
            <a:xfrm>
              <a:off x="675857" y="2557056"/>
              <a:ext cx="4694792" cy="3178202"/>
              <a:chOff x="462696" y="2980354"/>
              <a:chExt cx="4694792" cy="3178202"/>
            </a:xfrm>
          </p:grpSpPr>
          <p:grpSp>
            <p:nvGrpSpPr>
              <p:cNvPr id="16" name="Graphic 6">
                <a:extLst>
                  <a:ext uri="{FF2B5EF4-FFF2-40B4-BE49-F238E27FC236}">
                    <a16:creationId xmlns:a16="http://schemas.microsoft.com/office/drawing/2014/main" id="{80243E44-B1AF-7E66-8E9E-B8FD0E8B5499}"/>
                  </a:ext>
                </a:extLst>
              </p:cNvPr>
              <p:cNvGrpSpPr/>
              <p:nvPr/>
            </p:nvGrpSpPr>
            <p:grpSpPr>
              <a:xfrm>
                <a:off x="1164391" y="2980354"/>
                <a:ext cx="3993097" cy="2863432"/>
                <a:chOff x="1164391" y="2980354"/>
                <a:chExt cx="3993097" cy="2863432"/>
              </a:xfrm>
            </p:grpSpPr>
            <p:sp>
              <p:nvSpPr>
                <p:cNvPr id="19" name="Rectangle 18">
                  <a:extLst>
                    <a:ext uri="{FF2B5EF4-FFF2-40B4-BE49-F238E27FC236}">
                      <a16:creationId xmlns:a16="http://schemas.microsoft.com/office/drawing/2014/main" id="{9A8F7809-4813-BA9E-597B-10521FF45CB7}"/>
                    </a:ext>
                  </a:extLst>
                </p:cNvPr>
                <p:cNvSpPr/>
                <p:nvPr/>
              </p:nvSpPr>
              <p:spPr>
                <a:xfrm>
                  <a:off x="1164391" y="5617582"/>
                  <a:ext cx="609133" cy="195149"/>
                </a:xfrm>
                <a:prstGeom prst="rect">
                  <a:avLst/>
                </a:prstGeom>
                <a:solidFill>
                  <a:srgbClr val="E8E8E8"/>
                </a:solidFill>
                <a:ln w="5147" cap="flat">
                  <a:noFill/>
                  <a:prstDash val="solid"/>
                  <a:miter/>
                </a:ln>
              </p:spPr>
              <p:txBody>
                <a:bodyPr/>
                <a:lstStyle/>
                <a:p>
                  <a:endParaRPr lang="en-GB" sz="1000"/>
                </a:p>
              </p:txBody>
            </p:sp>
            <p:sp>
              <p:nvSpPr>
                <p:cNvPr id="21" name="Rectangle 20">
                  <a:extLst>
                    <a:ext uri="{FF2B5EF4-FFF2-40B4-BE49-F238E27FC236}">
                      <a16:creationId xmlns:a16="http://schemas.microsoft.com/office/drawing/2014/main" id="{3DD568F3-A113-2458-BA6B-C41BEBC7B8CD}"/>
                    </a:ext>
                  </a:extLst>
                </p:cNvPr>
                <p:cNvSpPr/>
                <p:nvPr/>
              </p:nvSpPr>
              <p:spPr>
                <a:xfrm>
                  <a:off x="1164391" y="5539211"/>
                  <a:ext cx="609133" cy="78317"/>
                </a:xfrm>
                <a:prstGeom prst="rect">
                  <a:avLst/>
                </a:prstGeom>
                <a:solidFill>
                  <a:srgbClr val="FAD8D9"/>
                </a:solidFill>
                <a:ln w="5147" cap="flat">
                  <a:noFill/>
                  <a:prstDash val="solid"/>
                  <a:miter/>
                </a:ln>
              </p:spPr>
              <p:txBody>
                <a:bodyPr/>
                <a:lstStyle/>
                <a:p>
                  <a:endParaRPr lang="en-GB" sz="1000"/>
                </a:p>
              </p:txBody>
            </p:sp>
            <p:sp>
              <p:nvSpPr>
                <p:cNvPr id="22" name="Rectangle 21">
                  <a:extLst>
                    <a:ext uri="{FF2B5EF4-FFF2-40B4-BE49-F238E27FC236}">
                      <a16:creationId xmlns:a16="http://schemas.microsoft.com/office/drawing/2014/main" id="{418214E6-871D-78B6-1F80-C7AEF842A830}"/>
                    </a:ext>
                  </a:extLst>
                </p:cNvPr>
                <p:cNvSpPr/>
                <p:nvPr/>
              </p:nvSpPr>
              <p:spPr>
                <a:xfrm>
                  <a:off x="1841194" y="4909232"/>
                  <a:ext cx="609133" cy="903498"/>
                </a:xfrm>
                <a:prstGeom prst="rect">
                  <a:avLst/>
                </a:prstGeom>
                <a:solidFill>
                  <a:srgbClr val="E8E8E8"/>
                </a:solidFill>
                <a:ln w="5147" cap="flat">
                  <a:noFill/>
                  <a:prstDash val="solid"/>
                  <a:miter/>
                </a:ln>
              </p:spPr>
              <p:txBody>
                <a:bodyPr/>
                <a:lstStyle/>
                <a:p>
                  <a:endParaRPr lang="en-GB" sz="1000"/>
                </a:p>
              </p:txBody>
            </p:sp>
            <p:sp>
              <p:nvSpPr>
                <p:cNvPr id="25" name="Rectangle 24">
                  <a:extLst>
                    <a:ext uri="{FF2B5EF4-FFF2-40B4-BE49-F238E27FC236}">
                      <a16:creationId xmlns:a16="http://schemas.microsoft.com/office/drawing/2014/main" id="{8C9B2AE3-2520-3EB4-FAA4-4DBBDC9B7E30}"/>
                    </a:ext>
                  </a:extLst>
                </p:cNvPr>
                <p:cNvSpPr/>
                <p:nvPr/>
              </p:nvSpPr>
              <p:spPr>
                <a:xfrm>
                  <a:off x="1841194" y="4644468"/>
                  <a:ext cx="609133" cy="264818"/>
                </a:xfrm>
                <a:prstGeom prst="rect">
                  <a:avLst/>
                </a:prstGeom>
                <a:solidFill>
                  <a:srgbClr val="FAD8D9"/>
                </a:solidFill>
                <a:ln w="5147" cap="flat">
                  <a:noFill/>
                  <a:prstDash val="solid"/>
                  <a:miter/>
                </a:ln>
              </p:spPr>
              <p:txBody>
                <a:bodyPr/>
                <a:lstStyle/>
                <a:p>
                  <a:endParaRPr lang="en-GB" sz="1000"/>
                </a:p>
              </p:txBody>
            </p:sp>
            <p:sp>
              <p:nvSpPr>
                <p:cNvPr id="26" name="Rectangle 25">
                  <a:extLst>
                    <a:ext uri="{FF2B5EF4-FFF2-40B4-BE49-F238E27FC236}">
                      <a16:creationId xmlns:a16="http://schemas.microsoft.com/office/drawing/2014/main" id="{B92C9E20-90DB-35CE-6311-3073CAD607F7}"/>
                    </a:ext>
                  </a:extLst>
                </p:cNvPr>
                <p:cNvSpPr/>
                <p:nvPr/>
              </p:nvSpPr>
              <p:spPr>
                <a:xfrm>
                  <a:off x="2517998" y="3559517"/>
                  <a:ext cx="609133" cy="2253213"/>
                </a:xfrm>
                <a:prstGeom prst="rect">
                  <a:avLst/>
                </a:prstGeom>
                <a:solidFill>
                  <a:srgbClr val="E8E8E8"/>
                </a:solidFill>
                <a:ln w="5147" cap="flat">
                  <a:noFill/>
                  <a:prstDash val="solid"/>
                  <a:miter/>
                </a:ln>
              </p:spPr>
              <p:txBody>
                <a:bodyPr/>
                <a:lstStyle/>
                <a:p>
                  <a:endParaRPr lang="en-GB" sz="1000"/>
                </a:p>
              </p:txBody>
            </p:sp>
            <p:sp>
              <p:nvSpPr>
                <p:cNvPr id="29" name="Rectangle 28">
                  <a:extLst>
                    <a:ext uri="{FF2B5EF4-FFF2-40B4-BE49-F238E27FC236}">
                      <a16:creationId xmlns:a16="http://schemas.microsoft.com/office/drawing/2014/main" id="{81052853-7BB4-D963-B672-7B85073D844D}"/>
                    </a:ext>
                  </a:extLst>
                </p:cNvPr>
                <p:cNvSpPr/>
                <p:nvPr/>
              </p:nvSpPr>
              <p:spPr>
                <a:xfrm>
                  <a:off x="2517998" y="2980354"/>
                  <a:ext cx="609133" cy="579162"/>
                </a:xfrm>
                <a:prstGeom prst="rect">
                  <a:avLst/>
                </a:prstGeom>
                <a:solidFill>
                  <a:srgbClr val="FAD8D9"/>
                </a:solidFill>
                <a:ln w="5147" cap="flat">
                  <a:noFill/>
                  <a:prstDash val="solid"/>
                  <a:miter/>
                </a:ln>
              </p:spPr>
              <p:txBody>
                <a:bodyPr/>
                <a:lstStyle/>
                <a:p>
                  <a:endParaRPr lang="en-GB" sz="1000"/>
                </a:p>
              </p:txBody>
            </p:sp>
            <p:sp>
              <p:nvSpPr>
                <p:cNvPr id="30" name="Rectangle 29">
                  <a:extLst>
                    <a:ext uri="{FF2B5EF4-FFF2-40B4-BE49-F238E27FC236}">
                      <a16:creationId xmlns:a16="http://schemas.microsoft.com/office/drawing/2014/main" id="{916A575F-60F9-EA7A-9D8A-7543418B0AF2}"/>
                    </a:ext>
                  </a:extLst>
                </p:cNvPr>
                <p:cNvSpPr/>
                <p:nvPr/>
              </p:nvSpPr>
              <p:spPr>
                <a:xfrm>
                  <a:off x="3194748" y="5001677"/>
                  <a:ext cx="609133" cy="811053"/>
                </a:xfrm>
                <a:prstGeom prst="rect">
                  <a:avLst/>
                </a:prstGeom>
                <a:solidFill>
                  <a:srgbClr val="E8E8E8"/>
                </a:solidFill>
                <a:ln w="5147" cap="flat">
                  <a:noFill/>
                  <a:prstDash val="solid"/>
                  <a:miter/>
                </a:ln>
              </p:spPr>
              <p:txBody>
                <a:bodyPr/>
                <a:lstStyle/>
                <a:p>
                  <a:endParaRPr lang="en-GB" sz="1000"/>
                </a:p>
              </p:txBody>
            </p:sp>
            <p:sp>
              <p:nvSpPr>
                <p:cNvPr id="32" name="Rectangle 31">
                  <a:extLst>
                    <a:ext uri="{FF2B5EF4-FFF2-40B4-BE49-F238E27FC236}">
                      <a16:creationId xmlns:a16="http://schemas.microsoft.com/office/drawing/2014/main" id="{F3CCB10D-6C51-F8AB-0581-D59652B4CD35}"/>
                    </a:ext>
                  </a:extLst>
                </p:cNvPr>
                <p:cNvSpPr/>
                <p:nvPr/>
              </p:nvSpPr>
              <p:spPr>
                <a:xfrm>
                  <a:off x="3194748" y="4706832"/>
                  <a:ext cx="609133" cy="294845"/>
                </a:xfrm>
                <a:prstGeom prst="rect">
                  <a:avLst/>
                </a:prstGeom>
                <a:solidFill>
                  <a:srgbClr val="FAD8D9"/>
                </a:solidFill>
                <a:ln w="5147" cap="flat">
                  <a:noFill/>
                  <a:prstDash val="solid"/>
                  <a:miter/>
                </a:ln>
              </p:spPr>
              <p:txBody>
                <a:bodyPr/>
                <a:lstStyle/>
                <a:p>
                  <a:endParaRPr lang="en-GB" sz="1000"/>
                </a:p>
              </p:txBody>
            </p:sp>
            <p:sp>
              <p:nvSpPr>
                <p:cNvPr id="33" name="Rectangle 32">
                  <a:extLst>
                    <a:ext uri="{FF2B5EF4-FFF2-40B4-BE49-F238E27FC236}">
                      <a16:creationId xmlns:a16="http://schemas.microsoft.com/office/drawing/2014/main" id="{F9963C7D-3129-A541-7D17-E3CFC76F61D4}"/>
                    </a:ext>
                  </a:extLst>
                </p:cNvPr>
                <p:cNvSpPr/>
                <p:nvPr/>
              </p:nvSpPr>
              <p:spPr>
                <a:xfrm>
                  <a:off x="3871552" y="5122484"/>
                  <a:ext cx="609133" cy="690247"/>
                </a:xfrm>
                <a:prstGeom prst="rect">
                  <a:avLst/>
                </a:prstGeom>
                <a:solidFill>
                  <a:srgbClr val="E8E8E8"/>
                </a:solidFill>
                <a:ln w="5147" cap="flat">
                  <a:noFill/>
                  <a:prstDash val="solid"/>
                  <a:miter/>
                </a:ln>
              </p:spPr>
              <p:txBody>
                <a:bodyPr/>
                <a:lstStyle/>
                <a:p>
                  <a:endParaRPr lang="en-GB" sz="1000"/>
                </a:p>
              </p:txBody>
            </p:sp>
            <p:sp>
              <p:nvSpPr>
                <p:cNvPr id="34" name="Rectangle 33">
                  <a:extLst>
                    <a:ext uri="{FF2B5EF4-FFF2-40B4-BE49-F238E27FC236}">
                      <a16:creationId xmlns:a16="http://schemas.microsoft.com/office/drawing/2014/main" id="{369D798C-4626-B621-0BAA-C73F27270E48}"/>
                    </a:ext>
                  </a:extLst>
                </p:cNvPr>
                <p:cNvSpPr/>
                <p:nvPr/>
              </p:nvSpPr>
              <p:spPr>
                <a:xfrm>
                  <a:off x="3871552" y="4880709"/>
                  <a:ext cx="609133" cy="241774"/>
                </a:xfrm>
                <a:prstGeom prst="rect">
                  <a:avLst/>
                </a:prstGeom>
                <a:solidFill>
                  <a:srgbClr val="FAD8D9"/>
                </a:solidFill>
                <a:ln w="5147" cap="flat">
                  <a:noFill/>
                  <a:prstDash val="solid"/>
                  <a:miter/>
                </a:ln>
              </p:spPr>
              <p:txBody>
                <a:bodyPr/>
                <a:lstStyle/>
                <a:p>
                  <a:endParaRPr lang="en-GB" sz="1000"/>
                </a:p>
              </p:txBody>
            </p:sp>
            <p:sp>
              <p:nvSpPr>
                <p:cNvPr id="35" name="Rectangle 34">
                  <a:extLst>
                    <a:ext uri="{FF2B5EF4-FFF2-40B4-BE49-F238E27FC236}">
                      <a16:creationId xmlns:a16="http://schemas.microsoft.com/office/drawing/2014/main" id="{6648783E-AC2D-D583-AD41-EE48586A5C4C}"/>
                    </a:ext>
                  </a:extLst>
                </p:cNvPr>
                <p:cNvSpPr/>
                <p:nvPr/>
              </p:nvSpPr>
              <p:spPr>
                <a:xfrm>
                  <a:off x="4548355" y="5070111"/>
                  <a:ext cx="609133" cy="742619"/>
                </a:xfrm>
                <a:prstGeom prst="rect">
                  <a:avLst/>
                </a:prstGeom>
                <a:solidFill>
                  <a:srgbClr val="E8E8E8"/>
                </a:solidFill>
                <a:ln w="5147" cap="flat">
                  <a:noFill/>
                  <a:prstDash val="solid"/>
                  <a:miter/>
                </a:ln>
              </p:spPr>
              <p:txBody>
                <a:bodyPr/>
                <a:lstStyle/>
                <a:p>
                  <a:endParaRPr lang="en-GB" sz="1000"/>
                </a:p>
              </p:txBody>
            </p:sp>
            <p:sp>
              <p:nvSpPr>
                <p:cNvPr id="36" name="Rectangle 35">
                  <a:extLst>
                    <a:ext uri="{FF2B5EF4-FFF2-40B4-BE49-F238E27FC236}">
                      <a16:creationId xmlns:a16="http://schemas.microsoft.com/office/drawing/2014/main" id="{9560506F-FB8B-D8B1-AC87-281B72457040}"/>
                    </a:ext>
                  </a:extLst>
                </p:cNvPr>
                <p:cNvSpPr/>
                <p:nvPr/>
              </p:nvSpPr>
              <p:spPr>
                <a:xfrm>
                  <a:off x="4548355" y="4804057"/>
                  <a:ext cx="609133" cy="266000"/>
                </a:xfrm>
                <a:prstGeom prst="rect">
                  <a:avLst/>
                </a:prstGeom>
                <a:solidFill>
                  <a:srgbClr val="FAD8D9"/>
                </a:solidFill>
                <a:ln w="5147" cap="flat">
                  <a:noFill/>
                  <a:prstDash val="solid"/>
                  <a:miter/>
                </a:ln>
              </p:spPr>
              <p:txBody>
                <a:bodyPr/>
                <a:lstStyle/>
                <a:p>
                  <a:endParaRPr lang="en-GB" sz="1000"/>
                </a:p>
              </p:txBody>
            </p:sp>
            <p:sp>
              <p:nvSpPr>
                <p:cNvPr id="39" name="Oval 38">
                  <a:extLst>
                    <a:ext uri="{FF2B5EF4-FFF2-40B4-BE49-F238E27FC236}">
                      <a16:creationId xmlns:a16="http://schemas.microsoft.com/office/drawing/2014/main" id="{7631A3CA-51BC-5A45-28DE-49D86636F3A4}"/>
                    </a:ext>
                  </a:extLst>
                </p:cNvPr>
                <p:cNvSpPr/>
                <p:nvPr/>
              </p:nvSpPr>
              <p:spPr>
                <a:xfrm>
                  <a:off x="1432597" y="5438816"/>
                  <a:ext cx="72668" cy="72623"/>
                </a:xfrm>
                <a:prstGeom prst="ellipse">
                  <a:avLst/>
                </a:prstGeom>
                <a:solidFill>
                  <a:srgbClr val="3DCCAD"/>
                </a:solidFill>
                <a:ln w="3415" cap="rnd">
                  <a:solidFill>
                    <a:srgbClr val="3DCCAD"/>
                  </a:solidFill>
                  <a:prstDash val="solid"/>
                  <a:round/>
                </a:ln>
              </p:spPr>
              <p:txBody>
                <a:bodyPr/>
                <a:lstStyle/>
                <a:p>
                  <a:endParaRPr lang="en-GB" sz="1000"/>
                </a:p>
              </p:txBody>
            </p:sp>
            <p:sp>
              <p:nvSpPr>
                <p:cNvPr id="40" name="Oval 39">
                  <a:extLst>
                    <a:ext uri="{FF2B5EF4-FFF2-40B4-BE49-F238E27FC236}">
                      <a16:creationId xmlns:a16="http://schemas.microsoft.com/office/drawing/2014/main" id="{B7E9A9FC-663D-0066-7EAA-BB9230670C22}"/>
                    </a:ext>
                  </a:extLst>
                </p:cNvPr>
                <p:cNvSpPr/>
                <p:nvPr/>
              </p:nvSpPr>
              <p:spPr>
                <a:xfrm>
                  <a:off x="2109400" y="4774245"/>
                  <a:ext cx="72668" cy="72623"/>
                </a:xfrm>
                <a:prstGeom prst="ellipse">
                  <a:avLst/>
                </a:prstGeom>
                <a:solidFill>
                  <a:srgbClr val="3DCCAD"/>
                </a:solidFill>
                <a:ln w="3415" cap="rnd">
                  <a:solidFill>
                    <a:srgbClr val="3DCCAD"/>
                  </a:solidFill>
                  <a:prstDash val="solid"/>
                  <a:round/>
                </a:ln>
              </p:spPr>
              <p:txBody>
                <a:bodyPr/>
                <a:lstStyle/>
                <a:p>
                  <a:endParaRPr lang="en-GB" sz="1000"/>
                </a:p>
              </p:txBody>
            </p:sp>
            <p:sp>
              <p:nvSpPr>
                <p:cNvPr id="41" name="Oval 40">
                  <a:extLst>
                    <a:ext uri="{FF2B5EF4-FFF2-40B4-BE49-F238E27FC236}">
                      <a16:creationId xmlns:a16="http://schemas.microsoft.com/office/drawing/2014/main" id="{A8D20CC4-469F-E994-D6EE-A799887F6D7D}"/>
                    </a:ext>
                  </a:extLst>
                </p:cNvPr>
                <p:cNvSpPr/>
                <p:nvPr/>
              </p:nvSpPr>
              <p:spPr>
                <a:xfrm>
                  <a:off x="2786204" y="3521916"/>
                  <a:ext cx="72668" cy="72623"/>
                </a:xfrm>
                <a:prstGeom prst="ellipse">
                  <a:avLst/>
                </a:prstGeom>
                <a:solidFill>
                  <a:srgbClr val="3DCCAD"/>
                </a:solidFill>
                <a:ln w="3415" cap="rnd">
                  <a:solidFill>
                    <a:srgbClr val="3DCCAD"/>
                  </a:solidFill>
                  <a:prstDash val="solid"/>
                  <a:round/>
                </a:ln>
              </p:spPr>
              <p:txBody>
                <a:bodyPr/>
                <a:lstStyle/>
                <a:p>
                  <a:endParaRPr lang="en-GB" sz="1000"/>
                </a:p>
              </p:txBody>
            </p:sp>
            <p:sp>
              <p:nvSpPr>
                <p:cNvPr id="42" name="Oval 41">
                  <a:extLst>
                    <a:ext uri="{FF2B5EF4-FFF2-40B4-BE49-F238E27FC236}">
                      <a16:creationId xmlns:a16="http://schemas.microsoft.com/office/drawing/2014/main" id="{C11796A2-4945-C40F-54BD-F7EA60828DA1}"/>
                    </a:ext>
                  </a:extLst>
                </p:cNvPr>
                <p:cNvSpPr/>
                <p:nvPr/>
              </p:nvSpPr>
              <p:spPr>
                <a:xfrm>
                  <a:off x="3463008" y="4814371"/>
                  <a:ext cx="72668" cy="72623"/>
                </a:xfrm>
                <a:prstGeom prst="ellipse">
                  <a:avLst/>
                </a:prstGeom>
                <a:solidFill>
                  <a:srgbClr val="3DCCAD"/>
                </a:solidFill>
                <a:ln w="3415" cap="rnd">
                  <a:solidFill>
                    <a:srgbClr val="3DCCAD"/>
                  </a:solidFill>
                  <a:prstDash val="solid"/>
                  <a:round/>
                </a:ln>
              </p:spPr>
              <p:txBody>
                <a:bodyPr/>
                <a:lstStyle/>
                <a:p>
                  <a:endParaRPr lang="en-GB" sz="1000"/>
                </a:p>
              </p:txBody>
            </p:sp>
            <p:sp>
              <p:nvSpPr>
                <p:cNvPr id="43" name="Oval 42">
                  <a:extLst>
                    <a:ext uri="{FF2B5EF4-FFF2-40B4-BE49-F238E27FC236}">
                      <a16:creationId xmlns:a16="http://schemas.microsoft.com/office/drawing/2014/main" id="{0E74BBC4-AD85-4158-4744-021D6CA2F0C4}"/>
                    </a:ext>
                  </a:extLst>
                </p:cNvPr>
                <p:cNvSpPr/>
                <p:nvPr/>
              </p:nvSpPr>
              <p:spPr>
                <a:xfrm>
                  <a:off x="4139811" y="4943557"/>
                  <a:ext cx="72668" cy="72623"/>
                </a:xfrm>
                <a:prstGeom prst="ellipse">
                  <a:avLst/>
                </a:prstGeom>
                <a:solidFill>
                  <a:srgbClr val="3DCCAD"/>
                </a:solidFill>
                <a:ln w="3415" cap="rnd">
                  <a:solidFill>
                    <a:srgbClr val="3DCCAD"/>
                  </a:solidFill>
                  <a:prstDash val="solid"/>
                  <a:round/>
                </a:ln>
              </p:spPr>
              <p:txBody>
                <a:bodyPr/>
                <a:lstStyle/>
                <a:p>
                  <a:endParaRPr lang="en-GB" sz="1000"/>
                </a:p>
              </p:txBody>
            </p:sp>
            <p:sp>
              <p:nvSpPr>
                <p:cNvPr id="44" name="Oval 43">
                  <a:extLst>
                    <a:ext uri="{FF2B5EF4-FFF2-40B4-BE49-F238E27FC236}">
                      <a16:creationId xmlns:a16="http://schemas.microsoft.com/office/drawing/2014/main" id="{DDBE5182-ECD2-240D-C9AA-C3D84EA09626}"/>
                    </a:ext>
                  </a:extLst>
                </p:cNvPr>
                <p:cNvSpPr/>
                <p:nvPr/>
              </p:nvSpPr>
              <p:spPr>
                <a:xfrm>
                  <a:off x="4816615" y="4924864"/>
                  <a:ext cx="72668" cy="72623"/>
                </a:xfrm>
                <a:prstGeom prst="ellipse">
                  <a:avLst/>
                </a:prstGeom>
                <a:solidFill>
                  <a:srgbClr val="3DCCAD"/>
                </a:solidFill>
                <a:ln w="3415" cap="rnd">
                  <a:solidFill>
                    <a:srgbClr val="3DCCAD"/>
                  </a:solidFill>
                  <a:prstDash val="solid"/>
                  <a:round/>
                </a:ln>
              </p:spPr>
              <p:txBody>
                <a:bodyPr/>
                <a:lstStyle/>
                <a:p>
                  <a:endParaRPr lang="en-GB" sz="1000"/>
                </a:p>
              </p:txBody>
            </p:sp>
            <p:sp>
              <p:nvSpPr>
                <p:cNvPr id="46" name="TextBox 45">
                  <a:extLst>
                    <a:ext uri="{FF2B5EF4-FFF2-40B4-BE49-F238E27FC236}">
                      <a16:creationId xmlns:a16="http://schemas.microsoft.com/office/drawing/2014/main" id="{1D99FB37-816E-F9BE-C68E-34FA256E2C2D}"/>
                    </a:ext>
                  </a:extLst>
                </p:cNvPr>
                <p:cNvSpPr txBox="1"/>
                <p:nvPr/>
              </p:nvSpPr>
              <p:spPr>
                <a:xfrm>
                  <a:off x="1186161" y="5597565"/>
                  <a:ext cx="502061" cy="246221"/>
                </a:xfrm>
                <a:prstGeom prst="rect">
                  <a:avLst/>
                </a:prstGeom>
                <a:noFill/>
              </p:spPr>
              <p:txBody>
                <a:bodyPr vert="horz" wrap="none" lIns="91440" tIns="45720" rIns="91440" bIns="45720" rtlCol="0" anchor="t">
                  <a:spAutoFit/>
                </a:bodyPr>
                <a:lstStyle/>
                <a:p>
                  <a:pPr algn="l">
                    <a:spcAft>
                      <a:spcPts val="600"/>
                    </a:spcAft>
                    <a:buClr>
                      <a:schemeClr val="tx2"/>
                    </a:buClr>
                  </a:pPr>
                  <a:r>
                    <a:rPr lang="en-GB" sz="1000" spc="0" baseline="0">
                      <a:ln/>
                      <a:solidFill>
                        <a:srgbClr val="004FEE"/>
                      </a:solidFill>
                      <a:latin typeface="Arial"/>
                      <a:cs typeface="Arial"/>
                      <a:sym typeface="Arial"/>
                      <a:rtl val="0"/>
                    </a:rPr>
                    <a:t>19.65</a:t>
                  </a:r>
                </a:p>
              </p:txBody>
            </p:sp>
            <p:sp>
              <p:nvSpPr>
                <p:cNvPr id="47" name="TextBox 46">
                  <a:extLst>
                    <a:ext uri="{FF2B5EF4-FFF2-40B4-BE49-F238E27FC236}">
                      <a16:creationId xmlns:a16="http://schemas.microsoft.com/office/drawing/2014/main" id="{676DECC2-9C23-C405-C82E-760D5C923999}"/>
                    </a:ext>
                  </a:extLst>
                </p:cNvPr>
                <p:cNvSpPr txBox="1"/>
                <p:nvPr/>
              </p:nvSpPr>
              <p:spPr>
                <a:xfrm>
                  <a:off x="1862964" y="4889269"/>
                  <a:ext cx="502061" cy="246221"/>
                </a:xfrm>
                <a:prstGeom prst="rect">
                  <a:avLst/>
                </a:prstGeom>
                <a:noFill/>
              </p:spPr>
              <p:txBody>
                <a:bodyPr vert="horz" wrap="none" lIns="91440" tIns="45720" rIns="91440" bIns="45720" rtlCol="0" anchor="t">
                  <a:spAutoFit/>
                </a:bodyPr>
                <a:lstStyle/>
                <a:p>
                  <a:pPr algn="l">
                    <a:spcAft>
                      <a:spcPts val="600"/>
                    </a:spcAft>
                    <a:buClr>
                      <a:schemeClr val="tx2"/>
                    </a:buClr>
                  </a:pPr>
                  <a:r>
                    <a:rPr lang="en-GB" sz="1000" spc="0" baseline="0" dirty="0">
                      <a:ln/>
                      <a:solidFill>
                        <a:srgbClr val="004FEE"/>
                      </a:solidFill>
                      <a:latin typeface="Arial"/>
                      <a:cs typeface="Arial"/>
                      <a:sym typeface="Arial"/>
                      <a:rtl val="0"/>
                    </a:rPr>
                    <a:t>90.97</a:t>
                  </a:r>
                </a:p>
              </p:txBody>
            </p:sp>
            <p:sp>
              <p:nvSpPr>
                <p:cNvPr id="48" name="TextBox 47">
                  <a:extLst>
                    <a:ext uri="{FF2B5EF4-FFF2-40B4-BE49-F238E27FC236}">
                      <a16:creationId xmlns:a16="http://schemas.microsoft.com/office/drawing/2014/main" id="{67CAC45F-DAD3-F2E1-D62B-F90621F23D46}"/>
                    </a:ext>
                  </a:extLst>
                </p:cNvPr>
                <p:cNvSpPr txBox="1"/>
                <p:nvPr/>
              </p:nvSpPr>
              <p:spPr>
                <a:xfrm>
                  <a:off x="3216571" y="4981660"/>
                  <a:ext cx="502061" cy="246221"/>
                </a:xfrm>
                <a:prstGeom prst="rect">
                  <a:avLst/>
                </a:prstGeom>
                <a:noFill/>
              </p:spPr>
              <p:txBody>
                <a:bodyPr vert="horz" wrap="none" lIns="91440" tIns="45720" rIns="91440" bIns="45720" rtlCol="0" anchor="t">
                  <a:spAutoFit/>
                </a:bodyPr>
                <a:lstStyle/>
                <a:p>
                  <a:pPr algn="l">
                    <a:spcAft>
                      <a:spcPts val="600"/>
                    </a:spcAft>
                    <a:buClr>
                      <a:schemeClr val="tx2"/>
                    </a:buClr>
                  </a:pPr>
                  <a:r>
                    <a:rPr lang="en-GB" sz="1000" spc="0" baseline="0">
                      <a:ln/>
                      <a:solidFill>
                        <a:srgbClr val="004FEE"/>
                      </a:solidFill>
                      <a:latin typeface="Arial"/>
                      <a:cs typeface="Arial"/>
                      <a:sym typeface="Arial"/>
                      <a:rtl val="0"/>
                    </a:rPr>
                    <a:t>81.67</a:t>
                  </a:r>
                </a:p>
              </p:txBody>
            </p:sp>
            <p:sp>
              <p:nvSpPr>
                <p:cNvPr id="49" name="TextBox 48">
                  <a:extLst>
                    <a:ext uri="{FF2B5EF4-FFF2-40B4-BE49-F238E27FC236}">
                      <a16:creationId xmlns:a16="http://schemas.microsoft.com/office/drawing/2014/main" id="{4083474E-E422-0E7B-9AA5-77B226C16ABD}"/>
                    </a:ext>
                  </a:extLst>
                </p:cNvPr>
                <p:cNvSpPr txBox="1"/>
                <p:nvPr/>
              </p:nvSpPr>
              <p:spPr>
                <a:xfrm>
                  <a:off x="3935897" y="5102520"/>
                  <a:ext cx="431528" cy="246221"/>
                </a:xfrm>
                <a:prstGeom prst="rect">
                  <a:avLst/>
                </a:prstGeom>
                <a:noFill/>
              </p:spPr>
              <p:txBody>
                <a:bodyPr vert="horz" wrap="none" lIns="91440" tIns="45720" rIns="91440" bIns="45720" rtlCol="0" anchor="t">
                  <a:spAutoFit/>
                </a:bodyPr>
                <a:lstStyle/>
                <a:p>
                  <a:pPr algn="l">
                    <a:spcAft>
                      <a:spcPts val="600"/>
                    </a:spcAft>
                    <a:buClr>
                      <a:schemeClr val="tx2"/>
                    </a:buClr>
                  </a:pPr>
                  <a:r>
                    <a:rPr lang="en-GB" sz="1000" spc="0" baseline="0">
                      <a:ln/>
                      <a:solidFill>
                        <a:srgbClr val="004FEE"/>
                      </a:solidFill>
                      <a:latin typeface="Arial"/>
                      <a:cs typeface="Arial"/>
                      <a:sym typeface="Arial"/>
                      <a:rtl val="0"/>
                    </a:rPr>
                    <a:t>69.5</a:t>
                  </a:r>
                </a:p>
              </p:txBody>
            </p:sp>
            <p:sp>
              <p:nvSpPr>
                <p:cNvPr id="50" name="TextBox 49">
                  <a:extLst>
                    <a:ext uri="{FF2B5EF4-FFF2-40B4-BE49-F238E27FC236}">
                      <a16:creationId xmlns:a16="http://schemas.microsoft.com/office/drawing/2014/main" id="{4787655D-B5A0-62B6-1AF8-1C83868AF863}"/>
                    </a:ext>
                  </a:extLst>
                </p:cNvPr>
                <p:cNvSpPr txBox="1"/>
                <p:nvPr/>
              </p:nvSpPr>
              <p:spPr>
                <a:xfrm>
                  <a:off x="4570178" y="5050094"/>
                  <a:ext cx="502061" cy="246221"/>
                </a:xfrm>
                <a:prstGeom prst="rect">
                  <a:avLst/>
                </a:prstGeom>
                <a:noFill/>
              </p:spPr>
              <p:txBody>
                <a:bodyPr vert="horz" wrap="none" lIns="91440" tIns="45720" rIns="91440" bIns="45720" rtlCol="0" anchor="t">
                  <a:spAutoFit/>
                </a:bodyPr>
                <a:lstStyle/>
                <a:p>
                  <a:pPr algn="l">
                    <a:spcAft>
                      <a:spcPts val="600"/>
                    </a:spcAft>
                    <a:buClr>
                      <a:schemeClr val="tx2"/>
                    </a:buClr>
                  </a:pPr>
                  <a:r>
                    <a:rPr lang="en-GB" sz="1000" spc="0" baseline="0">
                      <a:ln/>
                      <a:solidFill>
                        <a:srgbClr val="004FEE"/>
                      </a:solidFill>
                      <a:latin typeface="Arial"/>
                      <a:cs typeface="Arial"/>
                      <a:sym typeface="Arial"/>
                      <a:rtl val="0"/>
                    </a:rPr>
                    <a:t>74.78</a:t>
                  </a:r>
                </a:p>
              </p:txBody>
            </p:sp>
            <p:sp>
              <p:nvSpPr>
                <p:cNvPr id="52" name="TextBox 51">
                  <a:extLst>
                    <a:ext uri="{FF2B5EF4-FFF2-40B4-BE49-F238E27FC236}">
                      <a16:creationId xmlns:a16="http://schemas.microsoft.com/office/drawing/2014/main" id="{37E439C7-BB55-33D0-4A61-D92A6050DA07}"/>
                    </a:ext>
                  </a:extLst>
                </p:cNvPr>
                <p:cNvSpPr txBox="1"/>
                <p:nvPr/>
              </p:nvSpPr>
              <p:spPr>
                <a:xfrm>
                  <a:off x="2497246" y="3977015"/>
                  <a:ext cx="572593" cy="246221"/>
                </a:xfrm>
                <a:prstGeom prst="rect">
                  <a:avLst/>
                </a:prstGeom>
                <a:noFill/>
              </p:spPr>
              <p:txBody>
                <a:bodyPr vert="horz" wrap="none" lIns="91440" tIns="45720" rIns="91440" bIns="45720" rtlCol="0" anchor="t">
                  <a:spAutoFit/>
                </a:bodyPr>
                <a:lstStyle/>
                <a:p>
                  <a:pPr algn="l">
                    <a:spcAft>
                      <a:spcPts val="600"/>
                    </a:spcAft>
                    <a:buClr>
                      <a:schemeClr val="tx2"/>
                    </a:buClr>
                  </a:pPr>
                  <a:r>
                    <a:rPr lang="en-GB" sz="1000" spc="0" baseline="0">
                      <a:ln/>
                      <a:solidFill>
                        <a:srgbClr val="004FEE"/>
                      </a:solidFill>
                      <a:latin typeface="Arial"/>
                      <a:cs typeface="Arial"/>
                      <a:sym typeface="Arial"/>
                      <a:rtl val="0"/>
                    </a:rPr>
                    <a:t>226.88</a:t>
                  </a:r>
                </a:p>
              </p:txBody>
            </p:sp>
          </p:grpSp>
          <p:grpSp>
            <p:nvGrpSpPr>
              <p:cNvPr id="53" name="Graphic 6">
                <a:extLst>
                  <a:ext uri="{FF2B5EF4-FFF2-40B4-BE49-F238E27FC236}">
                    <a16:creationId xmlns:a16="http://schemas.microsoft.com/office/drawing/2014/main" id="{D1C1708B-F3FE-7BC6-873F-407C05502AD8}"/>
                  </a:ext>
                </a:extLst>
              </p:cNvPr>
              <p:cNvGrpSpPr/>
              <p:nvPr/>
            </p:nvGrpSpPr>
            <p:grpSpPr>
              <a:xfrm>
                <a:off x="462696" y="3195971"/>
                <a:ext cx="4605488" cy="2962585"/>
                <a:chOff x="462696" y="3195971"/>
                <a:chExt cx="4605488" cy="2962585"/>
              </a:xfrm>
            </p:grpSpPr>
            <p:sp>
              <p:nvSpPr>
                <p:cNvPr id="54" name="TextBox 53">
                  <a:extLst>
                    <a:ext uri="{FF2B5EF4-FFF2-40B4-BE49-F238E27FC236}">
                      <a16:creationId xmlns:a16="http://schemas.microsoft.com/office/drawing/2014/main" id="{6B2AED01-306A-24F7-B52B-A2CE6B1481E9}"/>
                    </a:ext>
                  </a:extLst>
                </p:cNvPr>
                <p:cNvSpPr txBox="1"/>
                <p:nvPr/>
              </p:nvSpPr>
              <p:spPr>
                <a:xfrm>
                  <a:off x="765567" y="5182271"/>
                  <a:ext cx="335348" cy="253916"/>
                </a:xfrm>
                <a:prstGeom prst="rect">
                  <a:avLst/>
                </a:prstGeom>
                <a:noFill/>
              </p:spPr>
              <p:txBody>
                <a:bodyPr vert="horz" wrap="none" lIns="91440" tIns="45720" rIns="91440" bIns="45720" rtlCol="0" anchor="t">
                  <a:spAutoFit/>
                </a:bodyPr>
                <a:lstStyle/>
                <a:p>
                  <a:pPr algn="l">
                    <a:spcAft>
                      <a:spcPts val="600"/>
                    </a:spcAft>
                    <a:buClr>
                      <a:schemeClr val="tx2"/>
                    </a:buClr>
                  </a:pPr>
                  <a:r>
                    <a:rPr lang="en-GB" sz="1050" spc="0" baseline="0">
                      <a:ln/>
                      <a:solidFill>
                        <a:srgbClr val="004FEE"/>
                      </a:solidFill>
                      <a:latin typeface="Arial"/>
                      <a:cs typeface="Arial"/>
                      <a:sym typeface="Arial"/>
                      <a:rtl val="0"/>
                    </a:rPr>
                    <a:t>50</a:t>
                  </a:r>
                </a:p>
              </p:txBody>
            </p:sp>
            <p:sp>
              <p:nvSpPr>
                <p:cNvPr id="55" name="TextBox 54">
                  <a:extLst>
                    <a:ext uri="{FF2B5EF4-FFF2-40B4-BE49-F238E27FC236}">
                      <a16:creationId xmlns:a16="http://schemas.microsoft.com/office/drawing/2014/main" id="{7BA6B01C-B774-3D11-A7CF-2476FD48FED9}"/>
                    </a:ext>
                  </a:extLst>
                </p:cNvPr>
                <p:cNvSpPr txBox="1"/>
                <p:nvPr/>
              </p:nvSpPr>
              <p:spPr>
                <a:xfrm>
                  <a:off x="675889" y="4685669"/>
                  <a:ext cx="410690" cy="253916"/>
                </a:xfrm>
                <a:prstGeom prst="rect">
                  <a:avLst/>
                </a:prstGeom>
                <a:noFill/>
              </p:spPr>
              <p:txBody>
                <a:bodyPr vert="horz" wrap="none" lIns="91440" tIns="45720" rIns="91440" bIns="45720" rtlCol="0" anchor="t">
                  <a:spAutoFit/>
                </a:bodyPr>
                <a:lstStyle/>
                <a:p>
                  <a:pPr algn="l">
                    <a:spcAft>
                      <a:spcPts val="600"/>
                    </a:spcAft>
                    <a:buClr>
                      <a:schemeClr val="tx2"/>
                    </a:buClr>
                  </a:pPr>
                  <a:r>
                    <a:rPr lang="en-GB" sz="1050" spc="0" baseline="0">
                      <a:ln/>
                      <a:solidFill>
                        <a:srgbClr val="004FEE"/>
                      </a:solidFill>
                      <a:latin typeface="Arial"/>
                      <a:cs typeface="Arial"/>
                      <a:sym typeface="Arial"/>
                      <a:rtl val="0"/>
                    </a:rPr>
                    <a:t>100</a:t>
                  </a:r>
                </a:p>
              </p:txBody>
            </p:sp>
            <p:sp>
              <p:nvSpPr>
                <p:cNvPr id="56" name="TextBox 55">
                  <a:extLst>
                    <a:ext uri="{FF2B5EF4-FFF2-40B4-BE49-F238E27FC236}">
                      <a16:creationId xmlns:a16="http://schemas.microsoft.com/office/drawing/2014/main" id="{696801D5-03DB-DF25-6905-D25F2B6D227E}"/>
                    </a:ext>
                  </a:extLst>
                </p:cNvPr>
                <p:cNvSpPr txBox="1"/>
                <p:nvPr/>
              </p:nvSpPr>
              <p:spPr>
                <a:xfrm>
                  <a:off x="675889" y="4189121"/>
                  <a:ext cx="410690" cy="253916"/>
                </a:xfrm>
                <a:prstGeom prst="rect">
                  <a:avLst/>
                </a:prstGeom>
                <a:noFill/>
              </p:spPr>
              <p:txBody>
                <a:bodyPr vert="horz" wrap="none" lIns="91440" tIns="45720" rIns="91440" bIns="45720" rtlCol="0" anchor="t">
                  <a:spAutoFit/>
                </a:bodyPr>
                <a:lstStyle/>
                <a:p>
                  <a:pPr algn="l">
                    <a:spcAft>
                      <a:spcPts val="600"/>
                    </a:spcAft>
                    <a:buClr>
                      <a:schemeClr val="tx2"/>
                    </a:buClr>
                  </a:pPr>
                  <a:r>
                    <a:rPr lang="en-GB" sz="1050" spc="0" baseline="0">
                      <a:ln/>
                      <a:solidFill>
                        <a:srgbClr val="004FEE"/>
                      </a:solidFill>
                      <a:latin typeface="Arial"/>
                      <a:cs typeface="Arial"/>
                      <a:sym typeface="Arial"/>
                      <a:rtl val="0"/>
                    </a:rPr>
                    <a:t>150</a:t>
                  </a:r>
                </a:p>
              </p:txBody>
            </p:sp>
            <p:sp>
              <p:nvSpPr>
                <p:cNvPr id="57" name="TextBox 56">
                  <a:extLst>
                    <a:ext uri="{FF2B5EF4-FFF2-40B4-BE49-F238E27FC236}">
                      <a16:creationId xmlns:a16="http://schemas.microsoft.com/office/drawing/2014/main" id="{9FF5E173-DE30-B6CB-7E89-CCEFAF9D46BD}"/>
                    </a:ext>
                  </a:extLst>
                </p:cNvPr>
                <p:cNvSpPr txBox="1"/>
                <p:nvPr/>
              </p:nvSpPr>
              <p:spPr>
                <a:xfrm>
                  <a:off x="675889" y="3692573"/>
                  <a:ext cx="410690" cy="253916"/>
                </a:xfrm>
                <a:prstGeom prst="rect">
                  <a:avLst/>
                </a:prstGeom>
                <a:noFill/>
              </p:spPr>
              <p:txBody>
                <a:bodyPr vert="horz" wrap="none" lIns="91440" tIns="45720" rIns="91440" bIns="45720" rtlCol="0" anchor="t">
                  <a:spAutoFit/>
                </a:bodyPr>
                <a:lstStyle/>
                <a:p>
                  <a:pPr algn="l">
                    <a:spcAft>
                      <a:spcPts val="600"/>
                    </a:spcAft>
                    <a:buClr>
                      <a:schemeClr val="tx2"/>
                    </a:buClr>
                  </a:pPr>
                  <a:r>
                    <a:rPr lang="en-GB" sz="1050" spc="0" baseline="0">
                      <a:ln/>
                      <a:solidFill>
                        <a:srgbClr val="004FEE"/>
                      </a:solidFill>
                      <a:latin typeface="Arial"/>
                      <a:cs typeface="Arial"/>
                      <a:sym typeface="Arial"/>
                      <a:rtl val="0"/>
                    </a:rPr>
                    <a:t>200</a:t>
                  </a:r>
                </a:p>
              </p:txBody>
            </p:sp>
            <p:sp>
              <p:nvSpPr>
                <p:cNvPr id="58" name="TextBox 57">
                  <a:extLst>
                    <a:ext uri="{FF2B5EF4-FFF2-40B4-BE49-F238E27FC236}">
                      <a16:creationId xmlns:a16="http://schemas.microsoft.com/office/drawing/2014/main" id="{516CFBD0-15EB-807B-0E26-2C9E8F4DB0DC}"/>
                    </a:ext>
                  </a:extLst>
                </p:cNvPr>
                <p:cNvSpPr txBox="1"/>
                <p:nvPr/>
              </p:nvSpPr>
              <p:spPr>
                <a:xfrm>
                  <a:off x="675889" y="3195971"/>
                  <a:ext cx="410690" cy="253916"/>
                </a:xfrm>
                <a:prstGeom prst="rect">
                  <a:avLst/>
                </a:prstGeom>
                <a:noFill/>
              </p:spPr>
              <p:txBody>
                <a:bodyPr vert="horz" wrap="none" lIns="91440" tIns="45720" rIns="91440" bIns="45720" rtlCol="0" anchor="t">
                  <a:spAutoFit/>
                </a:bodyPr>
                <a:lstStyle/>
                <a:p>
                  <a:pPr algn="l">
                    <a:spcAft>
                      <a:spcPts val="600"/>
                    </a:spcAft>
                    <a:buClr>
                      <a:schemeClr val="tx2"/>
                    </a:buClr>
                  </a:pPr>
                  <a:r>
                    <a:rPr lang="en-GB" sz="1050" spc="0" baseline="0">
                      <a:ln/>
                      <a:solidFill>
                        <a:srgbClr val="004FEE"/>
                      </a:solidFill>
                      <a:latin typeface="Arial"/>
                      <a:cs typeface="Arial"/>
                      <a:sym typeface="Arial"/>
                      <a:rtl val="0"/>
                    </a:rPr>
                    <a:t>250</a:t>
                  </a:r>
                </a:p>
              </p:txBody>
            </p:sp>
            <p:sp>
              <p:nvSpPr>
                <p:cNvPr id="59" name="TextBox 58">
                  <a:extLst>
                    <a:ext uri="{FF2B5EF4-FFF2-40B4-BE49-F238E27FC236}">
                      <a16:creationId xmlns:a16="http://schemas.microsoft.com/office/drawing/2014/main" id="{5F92D442-3180-4F79-9A11-152E2C8ED399}"/>
                    </a:ext>
                  </a:extLst>
                </p:cNvPr>
                <p:cNvSpPr txBox="1"/>
                <p:nvPr/>
              </p:nvSpPr>
              <p:spPr>
                <a:xfrm>
                  <a:off x="1198136" y="5904640"/>
                  <a:ext cx="486030" cy="253916"/>
                </a:xfrm>
                <a:prstGeom prst="rect">
                  <a:avLst/>
                </a:prstGeom>
                <a:noFill/>
              </p:spPr>
              <p:txBody>
                <a:bodyPr vert="horz" wrap="none" lIns="91440" tIns="45720" rIns="91440" bIns="45720" rtlCol="0" anchor="t">
                  <a:spAutoFit/>
                </a:bodyPr>
                <a:lstStyle/>
                <a:p>
                  <a:pPr algn="l">
                    <a:spcAft>
                      <a:spcPts val="600"/>
                    </a:spcAft>
                    <a:buClr>
                      <a:schemeClr val="tx2"/>
                    </a:buClr>
                  </a:pPr>
                  <a:r>
                    <a:rPr lang="en-GB" sz="1050" spc="0" baseline="0">
                      <a:ln/>
                      <a:solidFill>
                        <a:srgbClr val="004FEE"/>
                      </a:solidFill>
                      <a:latin typeface="Arial"/>
                      <a:cs typeface="Arial"/>
                      <a:sym typeface="Arial"/>
                      <a:rtl val="0"/>
                    </a:rPr>
                    <a:t>2020</a:t>
                  </a:r>
                </a:p>
              </p:txBody>
            </p:sp>
            <p:sp>
              <p:nvSpPr>
                <p:cNvPr id="60" name="TextBox 59">
                  <a:extLst>
                    <a:ext uri="{FF2B5EF4-FFF2-40B4-BE49-F238E27FC236}">
                      <a16:creationId xmlns:a16="http://schemas.microsoft.com/office/drawing/2014/main" id="{3E3796C0-A488-8BD5-3436-94026EFF432D}"/>
                    </a:ext>
                  </a:extLst>
                </p:cNvPr>
                <p:cNvSpPr txBox="1"/>
                <p:nvPr/>
              </p:nvSpPr>
              <p:spPr>
                <a:xfrm>
                  <a:off x="1874940" y="5904640"/>
                  <a:ext cx="486030" cy="253916"/>
                </a:xfrm>
                <a:prstGeom prst="rect">
                  <a:avLst/>
                </a:prstGeom>
                <a:noFill/>
              </p:spPr>
              <p:txBody>
                <a:bodyPr vert="horz" wrap="none" lIns="91440" tIns="45720" rIns="91440" bIns="45720" rtlCol="0" anchor="t">
                  <a:spAutoFit/>
                </a:bodyPr>
                <a:lstStyle/>
                <a:p>
                  <a:pPr algn="l">
                    <a:spcAft>
                      <a:spcPts val="600"/>
                    </a:spcAft>
                    <a:buClr>
                      <a:schemeClr val="tx2"/>
                    </a:buClr>
                  </a:pPr>
                  <a:r>
                    <a:rPr lang="en-GB" sz="1050" spc="0" baseline="0">
                      <a:ln/>
                      <a:solidFill>
                        <a:srgbClr val="004FEE"/>
                      </a:solidFill>
                      <a:latin typeface="Arial"/>
                      <a:cs typeface="Arial"/>
                      <a:sym typeface="Arial"/>
                      <a:rtl val="0"/>
                    </a:rPr>
                    <a:t>2021</a:t>
                  </a:r>
                </a:p>
              </p:txBody>
            </p:sp>
            <p:sp>
              <p:nvSpPr>
                <p:cNvPr id="61" name="TextBox 60">
                  <a:extLst>
                    <a:ext uri="{FF2B5EF4-FFF2-40B4-BE49-F238E27FC236}">
                      <a16:creationId xmlns:a16="http://schemas.microsoft.com/office/drawing/2014/main" id="{3D60172A-8BA0-D38B-1C24-58CADDF5246C}"/>
                    </a:ext>
                  </a:extLst>
                </p:cNvPr>
                <p:cNvSpPr txBox="1"/>
                <p:nvPr/>
              </p:nvSpPr>
              <p:spPr>
                <a:xfrm>
                  <a:off x="2551743" y="5904640"/>
                  <a:ext cx="486030" cy="253916"/>
                </a:xfrm>
                <a:prstGeom prst="rect">
                  <a:avLst/>
                </a:prstGeom>
                <a:noFill/>
              </p:spPr>
              <p:txBody>
                <a:bodyPr vert="horz" wrap="none" lIns="91440" tIns="45720" rIns="91440" bIns="45720" rtlCol="0" anchor="t">
                  <a:spAutoFit/>
                </a:bodyPr>
                <a:lstStyle/>
                <a:p>
                  <a:pPr algn="l">
                    <a:spcAft>
                      <a:spcPts val="600"/>
                    </a:spcAft>
                    <a:buClr>
                      <a:schemeClr val="tx2"/>
                    </a:buClr>
                  </a:pPr>
                  <a:r>
                    <a:rPr lang="en-GB" sz="1050" spc="0" baseline="0">
                      <a:ln/>
                      <a:solidFill>
                        <a:srgbClr val="004FEE"/>
                      </a:solidFill>
                      <a:latin typeface="Arial"/>
                      <a:cs typeface="Arial"/>
                      <a:sym typeface="Arial"/>
                      <a:rtl val="0"/>
                    </a:rPr>
                    <a:t>2022</a:t>
                  </a:r>
                </a:p>
              </p:txBody>
            </p:sp>
            <p:sp>
              <p:nvSpPr>
                <p:cNvPr id="62" name="TextBox 61">
                  <a:extLst>
                    <a:ext uri="{FF2B5EF4-FFF2-40B4-BE49-F238E27FC236}">
                      <a16:creationId xmlns:a16="http://schemas.microsoft.com/office/drawing/2014/main" id="{76B17912-D8A4-D910-9F5E-54594FE7AF7B}"/>
                    </a:ext>
                  </a:extLst>
                </p:cNvPr>
                <p:cNvSpPr txBox="1"/>
                <p:nvPr/>
              </p:nvSpPr>
              <p:spPr>
                <a:xfrm>
                  <a:off x="3228547" y="5904640"/>
                  <a:ext cx="486030" cy="253916"/>
                </a:xfrm>
                <a:prstGeom prst="rect">
                  <a:avLst/>
                </a:prstGeom>
                <a:noFill/>
              </p:spPr>
              <p:txBody>
                <a:bodyPr vert="horz" wrap="none" lIns="91440" tIns="45720" rIns="91440" bIns="45720" rtlCol="0" anchor="t">
                  <a:spAutoFit/>
                </a:bodyPr>
                <a:lstStyle/>
                <a:p>
                  <a:pPr algn="l">
                    <a:spcAft>
                      <a:spcPts val="600"/>
                    </a:spcAft>
                    <a:buClr>
                      <a:schemeClr val="tx2"/>
                    </a:buClr>
                  </a:pPr>
                  <a:r>
                    <a:rPr lang="en-GB" sz="1050" spc="0" baseline="0">
                      <a:ln/>
                      <a:solidFill>
                        <a:srgbClr val="004FEE"/>
                      </a:solidFill>
                      <a:latin typeface="Arial"/>
                      <a:cs typeface="Arial"/>
                      <a:sym typeface="Arial"/>
                      <a:rtl val="0"/>
                    </a:rPr>
                    <a:t>2023</a:t>
                  </a:r>
                </a:p>
              </p:txBody>
            </p:sp>
            <p:sp>
              <p:nvSpPr>
                <p:cNvPr id="63" name="TextBox 62">
                  <a:extLst>
                    <a:ext uri="{FF2B5EF4-FFF2-40B4-BE49-F238E27FC236}">
                      <a16:creationId xmlns:a16="http://schemas.microsoft.com/office/drawing/2014/main" id="{44203047-B577-8A01-040D-CA9C4933C7A8}"/>
                    </a:ext>
                  </a:extLst>
                </p:cNvPr>
                <p:cNvSpPr txBox="1"/>
                <p:nvPr/>
              </p:nvSpPr>
              <p:spPr>
                <a:xfrm>
                  <a:off x="3905351" y="5904640"/>
                  <a:ext cx="486030" cy="253916"/>
                </a:xfrm>
                <a:prstGeom prst="rect">
                  <a:avLst/>
                </a:prstGeom>
                <a:noFill/>
              </p:spPr>
              <p:txBody>
                <a:bodyPr vert="horz" wrap="none" lIns="91440" tIns="45720" rIns="91440" bIns="45720" rtlCol="0" anchor="t">
                  <a:spAutoFit/>
                </a:bodyPr>
                <a:lstStyle/>
                <a:p>
                  <a:pPr algn="l">
                    <a:spcAft>
                      <a:spcPts val="600"/>
                    </a:spcAft>
                    <a:buClr>
                      <a:schemeClr val="tx2"/>
                    </a:buClr>
                  </a:pPr>
                  <a:r>
                    <a:rPr lang="en-GB" sz="1050" spc="0" baseline="0">
                      <a:ln/>
                      <a:solidFill>
                        <a:srgbClr val="004FEE"/>
                      </a:solidFill>
                      <a:latin typeface="Arial"/>
                      <a:cs typeface="Arial"/>
                      <a:sym typeface="Arial"/>
                      <a:rtl val="0"/>
                    </a:rPr>
                    <a:t>2024</a:t>
                  </a:r>
                </a:p>
              </p:txBody>
            </p:sp>
            <p:sp>
              <p:nvSpPr>
                <p:cNvPr id="64" name="TextBox 63">
                  <a:extLst>
                    <a:ext uri="{FF2B5EF4-FFF2-40B4-BE49-F238E27FC236}">
                      <a16:creationId xmlns:a16="http://schemas.microsoft.com/office/drawing/2014/main" id="{2AB2CD08-1092-14E5-0321-18C90F2A4AC4}"/>
                    </a:ext>
                  </a:extLst>
                </p:cNvPr>
                <p:cNvSpPr txBox="1"/>
                <p:nvPr/>
              </p:nvSpPr>
              <p:spPr>
                <a:xfrm>
                  <a:off x="4582154" y="5904640"/>
                  <a:ext cx="486030" cy="253916"/>
                </a:xfrm>
                <a:prstGeom prst="rect">
                  <a:avLst/>
                </a:prstGeom>
                <a:noFill/>
              </p:spPr>
              <p:txBody>
                <a:bodyPr vert="horz" wrap="none" lIns="91440" tIns="45720" rIns="91440" bIns="45720" rtlCol="0" anchor="t">
                  <a:spAutoFit/>
                </a:bodyPr>
                <a:lstStyle/>
                <a:p>
                  <a:pPr algn="l">
                    <a:spcAft>
                      <a:spcPts val="600"/>
                    </a:spcAft>
                    <a:buClr>
                      <a:schemeClr val="tx2"/>
                    </a:buClr>
                  </a:pPr>
                  <a:r>
                    <a:rPr lang="en-GB" sz="1050" spc="0" baseline="0">
                      <a:ln/>
                      <a:solidFill>
                        <a:srgbClr val="004FEE"/>
                      </a:solidFill>
                      <a:latin typeface="Arial"/>
                      <a:cs typeface="Arial"/>
                      <a:sym typeface="Arial"/>
                      <a:rtl val="0"/>
                    </a:rPr>
                    <a:t>2025</a:t>
                  </a:r>
                </a:p>
              </p:txBody>
            </p:sp>
            <p:sp>
              <p:nvSpPr>
                <p:cNvPr id="66" name="TextBox 65">
                  <a:extLst>
                    <a:ext uri="{FF2B5EF4-FFF2-40B4-BE49-F238E27FC236}">
                      <a16:creationId xmlns:a16="http://schemas.microsoft.com/office/drawing/2014/main" id="{5D4EA52F-A821-340C-3C64-C675FAD53E0B}"/>
                    </a:ext>
                  </a:extLst>
                </p:cNvPr>
                <p:cNvSpPr txBox="1"/>
                <p:nvPr/>
              </p:nvSpPr>
              <p:spPr>
                <a:xfrm rot="16200000">
                  <a:off x="179124" y="4269612"/>
                  <a:ext cx="821059" cy="253916"/>
                </a:xfrm>
                <a:prstGeom prst="rect">
                  <a:avLst/>
                </a:prstGeom>
                <a:noFill/>
              </p:spPr>
              <p:txBody>
                <a:bodyPr vert="horz" wrap="none" lIns="91440" tIns="45720" rIns="91440" bIns="45720" rtlCol="0" anchor="t">
                  <a:spAutoFit/>
                </a:bodyPr>
                <a:lstStyle/>
                <a:p>
                  <a:pPr algn="l">
                    <a:spcAft>
                      <a:spcPts val="600"/>
                    </a:spcAft>
                    <a:buClr>
                      <a:schemeClr val="tx2"/>
                    </a:buClr>
                  </a:pPr>
                  <a:r>
                    <a:rPr lang="en-GB" sz="1050" spc="0" baseline="0">
                      <a:ln/>
                      <a:solidFill>
                        <a:srgbClr val="004FEE"/>
                      </a:solidFill>
                      <a:latin typeface="Arial"/>
                      <a:cs typeface="Arial"/>
                      <a:sym typeface="Arial"/>
                      <a:rtl val="0"/>
                    </a:rPr>
                    <a:t>EUR/MWh</a:t>
                  </a:r>
                </a:p>
              </p:txBody>
            </p:sp>
          </p:grpSp>
        </p:grpSp>
        <p:grpSp>
          <p:nvGrpSpPr>
            <p:cNvPr id="73" name="Group 72">
              <a:extLst>
                <a:ext uri="{FF2B5EF4-FFF2-40B4-BE49-F238E27FC236}">
                  <a16:creationId xmlns:a16="http://schemas.microsoft.com/office/drawing/2014/main" id="{C2A10E8F-350B-5C02-78E3-0A7B2D27A87E}"/>
                </a:ext>
              </a:extLst>
            </p:cNvPr>
            <p:cNvGrpSpPr/>
            <p:nvPr/>
          </p:nvGrpSpPr>
          <p:grpSpPr>
            <a:xfrm>
              <a:off x="4320434" y="2543424"/>
              <a:ext cx="1415968" cy="698916"/>
              <a:chOff x="4319846" y="2964477"/>
              <a:chExt cx="1415968" cy="698916"/>
            </a:xfrm>
          </p:grpSpPr>
          <p:grpSp>
            <p:nvGrpSpPr>
              <p:cNvPr id="20" name="Group 19">
                <a:extLst>
                  <a:ext uri="{FF2B5EF4-FFF2-40B4-BE49-F238E27FC236}">
                    <a16:creationId xmlns:a16="http://schemas.microsoft.com/office/drawing/2014/main" id="{55775912-507E-4CC0-C9D1-DE76BF6DCDCF}"/>
                  </a:ext>
                </a:extLst>
              </p:cNvPr>
              <p:cNvGrpSpPr/>
              <p:nvPr/>
            </p:nvGrpSpPr>
            <p:grpSpPr>
              <a:xfrm>
                <a:off x="4319846" y="2982474"/>
                <a:ext cx="1415968" cy="680919"/>
                <a:chOff x="3954300" y="2974113"/>
                <a:chExt cx="1238670" cy="680919"/>
              </a:xfrm>
            </p:grpSpPr>
            <p:grpSp>
              <p:nvGrpSpPr>
                <p:cNvPr id="14" name="Group 13">
                  <a:extLst>
                    <a:ext uri="{FF2B5EF4-FFF2-40B4-BE49-F238E27FC236}">
                      <a16:creationId xmlns:a16="http://schemas.microsoft.com/office/drawing/2014/main" id="{F548316F-11FC-AF88-FC20-7F29838F0DA9}"/>
                    </a:ext>
                  </a:extLst>
                </p:cNvPr>
                <p:cNvGrpSpPr/>
                <p:nvPr/>
              </p:nvGrpSpPr>
              <p:grpSpPr>
                <a:xfrm>
                  <a:off x="3954300" y="2974113"/>
                  <a:ext cx="1238670" cy="680919"/>
                  <a:chOff x="4758972" y="3341695"/>
                  <a:chExt cx="1238670" cy="680919"/>
                </a:xfrm>
              </p:grpSpPr>
              <p:grpSp>
                <p:nvGrpSpPr>
                  <p:cNvPr id="10" name="Group 9">
                    <a:extLst>
                      <a:ext uri="{FF2B5EF4-FFF2-40B4-BE49-F238E27FC236}">
                        <a16:creationId xmlns:a16="http://schemas.microsoft.com/office/drawing/2014/main" id="{F537DDC8-43F7-8B48-D31B-1FAD516B9A12}"/>
                      </a:ext>
                    </a:extLst>
                  </p:cNvPr>
                  <p:cNvGrpSpPr/>
                  <p:nvPr/>
                </p:nvGrpSpPr>
                <p:grpSpPr>
                  <a:xfrm>
                    <a:off x="4758972" y="3341695"/>
                    <a:ext cx="559760" cy="324287"/>
                    <a:chOff x="2495197" y="3246404"/>
                    <a:chExt cx="559760" cy="324287"/>
                  </a:xfrm>
                </p:grpSpPr>
                <p:pic>
                  <p:nvPicPr>
                    <p:cNvPr id="27" name="Graphic 26">
                      <a:extLst>
                        <a:ext uri="{FF2B5EF4-FFF2-40B4-BE49-F238E27FC236}">
                          <a16:creationId xmlns:a16="http://schemas.microsoft.com/office/drawing/2014/main" id="{8BBFB5CB-EDBE-F94B-8E51-D17125FC5BFE}"/>
                        </a:ext>
                      </a:extLst>
                    </p:cNvPr>
                    <p:cNvPicPr>
                      <a:picLocks noChangeAspect="1"/>
                    </p:cNvPicPr>
                    <p:nvPr/>
                  </p:nvPicPr>
                  <p:blipFill rotWithShape="1">
                    <a:blip>
                      <a:extLst>
                        <a:ext uri="{96DAC541-7B7A-43D3-8B79-37D633B846F1}">
                          <asvg:svgBlip xmlns:asvg="http://schemas.microsoft.com/office/drawing/2016/SVG/main" r:embed="rId3"/>
                        </a:ext>
                      </a:extLst>
                    </a:blip>
                    <a:srcRect l="29540" t="95285" r="65073"/>
                    <a:stretch/>
                  </p:blipFill>
                  <p:spPr>
                    <a:xfrm>
                      <a:off x="2495197" y="3246404"/>
                      <a:ext cx="106872" cy="163718"/>
                    </a:xfrm>
                    <a:prstGeom prst="rect">
                      <a:avLst/>
                    </a:prstGeom>
                  </p:spPr>
                </p:pic>
                <p:pic>
                  <p:nvPicPr>
                    <p:cNvPr id="28" name="Graphic 27">
                      <a:extLst>
                        <a:ext uri="{FF2B5EF4-FFF2-40B4-BE49-F238E27FC236}">
                          <a16:creationId xmlns:a16="http://schemas.microsoft.com/office/drawing/2014/main" id="{855D1413-B8E4-E6E6-7DED-CC58FF107AFC}"/>
                        </a:ext>
                      </a:extLst>
                    </p:cNvPr>
                    <p:cNvPicPr>
                      <a:picLocks noChangeAspect="1"/>
                    </p:cNvPicPr>
                    <p:nvPr/>
                  </p:nvPicPr>
                  <p:blipFill>
                    <a:blip>
                      <a:extLst>
                        <a:ext uri="{96DAC541-7B7A-43D3-8B79-37D633B846F1}">
                          <asvg:svgBlip xmlns:asvg="http://schemas.microsoft.com/office/drawing/2016/SVG/main" r:embed="rId3"/>
                        </a:ext>
                      </a:extLst>
                    </a:blip>
                    <a:srcRect l="57384" t="95220" r="15132" b="65"/>
                    <a:stretch>
                      <a:fillRect/>
                    </a:stretch>
                  </p:blipFill>
                  <p:spPr>
                    <a:xfrm>
                      <a:off x="2509651" y="3406973"/>
                      <a:ext cx="545306" cy="163718"/>
                    </a:xfrm>
                    <a:prstGeom prst="rect">
                      <a:avLst/>
                    </a:prstGeom>
                  </p:spPr>
                </p:pic>
              </p:grpSp>
              <p:sp>
                <p:nvSpPr>
                  <p:cNvPr id="11" name="Rectangle 10">
                    <a:extLst>
                      <a:ext uri="{FF2B5EF4-FFF2-40B4-BE49-F238E27FC236}">
                        <a16:creationId xmlns:a16="http://schemas.microsoft.com/office/drawing/2014/main" id="{78B22701-F748-8DE5-1CAC-B94D17A300C4}"/>
                      </a:ext>
                    </a:extLst>
                  </p:cNvPr>
                  <p:cNvSpPr/>
                  <p:nvPr/>
                </p:nvSpPr>
                <p:spPr>
                  <a:xfrm>
                    <a:off x="4786761" y="3711651"/>
                    <a:ext cx="49530" cy="94186"/>
                  </a:xfrm>
                  <a:prstGeom prst="rect">
                    <a:avLst/>
                  </a:prstGeom>
                  <a:solidFill>
                    <a:srgbClr val="3DCC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97A293C9-F870-F437-0761-4B2CA4DAF794}"/>
                      </a:ext>
                    </a:extLst>
                  </p:cNvPr>
                  <p:cNvSpPr txBox="1"/>
                  <p:nvPr/>
                </p:nvSpPr>
                <p:spPr>
                  <a:xfrm>
                    <a:off x="4800091" y="3653282"/>
                    <a:ext cx="1197551" cy="369332"/>
                  </a:xfrm>
                  <a:prstGeom prst="rect">
                    <a:avLst/>
                  </a:prstGeom>
                  <a:noFill/>
                </p:spPr>
                <p:txBody>
                  <a:bodyPr wrap="square">
                    <a:spAutoFit/>
                  </a:bodyPr>
                  <a:lstStyle/>
                  <a:p>
                    <a:r>
                      <a:rPr lang="en-GB" sz="900">
                        <a:solidFill>
                          <a:schemeClr val="tx2"/>
                        </a:solidFill>
                        <a:latin typeface="Arial" panose="020B0604020202020204" pitchFamily="34" charset="0"/>
                        <a:cs typeface="Arial" panose="020B0604020202020204" pitchFamily="34" charset="0"/>
                      </a:rPr>
                      <a:t>Average electricity market price</a:t>
                    </a:r>
                  </a:p>
                </p:txBody>
              </p:sp>
            </p:grpSp>
            <p:sp>
              <p:nvSpPr>
                <p:cNvPr id="18" name="Rectangle 17">
                  <a:extLst>
                    <a:ext uri="{FF2B5EF4-FFF2-40B4-BE49-F238E27FC236}">
                      <a16:creationId xmlns:a16="http://schemas.microsoft.com/office/drawing/2014/main" id="{EE62B0A1-42D5-A0FB-11C9-2955B4FC375F}"/>
                    </a:ext>
                  </a:extLst>
                </p:cNvPr>
                <p:cNvSpPr/>
                <p:nvPr/>
              </p:nvSpPr>
              <p:spPr>
                <a:xfrm>
                  <a:off x="4061172" y="3171693"/>
                  <a:ext cx="672753" cy="11011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733105CA-79C9-8286-2BEA-7CDA37E87C91}"/>
                    </a:ext>
                  </a:extLst>
                </p:cNvPr>
                <p:cNvSpPr txBox="1"/>
                <p:nvPr/>
              </p:nvSpPr>
              <p:spPr>
                <a:xfrm>
                  <a:off x="4001150" y="3124010"/>
                  <a:ext cx="598863" cy="369332"/>
                </a:xfrm>
                <a:prstGeom prst="rect">
                  <a:avLst/>
                </a:prstGeom>
                <a:noFill/>
              </p:spPr>
              <p:txBody>
                <a:bodyPr wrap="square">
                  <a:spAutoFit/>
                </a:bodyPr>
                <a:lstStyle/>
                <a:p>
                  <a:r>
                    <a:rPr lang="en-GB" sz="900" dirty="0">
                      <a:solidFill>
                        <a:schemeClr val="tx2"/>
                      </a:solidFill>
                      <a:latin typeface="Arial" panose="020B0604020202020204" pitchFamily="34" charset="0"/>
                      <a:cs typeface="Arial" panose="020B0604020202020204" pitchFamily="34" charset="0"/>
                    </a:rPr>
                    <a:t>Gas cost</a:t>
                  </a:r>
                </a:p>
              </p:txBody>
            </p:sp>
          </p:grpSp>
          <p:sp>
            <p:nvSpPr>
              <p:cNvPr id="5" name="TextBox 4">
                <a:extLst>
                  <a:ext uri="{FF2B5EF4-FFF2-40B4-BE49-F238E27FC236}">
                    <a16:creationId xmlns:a16="http://schemas.microsoft.com/office/drawing/2014/main" id="{70AD0466-3314-0AA6-445F-7B98B4BA6916}"/>
                  </a:ext>
                </a:extLst>
              </p:cNvPr>
              <p:cNvSpPr txBox="1"/>
              <p:nvPr/>
            </p:nvSpPr>
            <p:spPr>
              <a:xfrm>
                <a:off x="4363508" y="2964477"/>
                <a:ext cx="684581" cy="230832"/>
              </a:xfrm>
              <a:prstGeom prst="rect">
                <a:avLst/>
              </a:prstGeom>
              <a:noFill/>
            </p:spPr>
            <p:txBody>
              <a:bodyPr wrap="square">
                <a:spAutoFit/>
              </a:bodyPr>
              <a:lstStyle/>
              <a:p>
                <a:r>
                  <a:rPr lang="en-GB" sz="900">
                    <a:solidFill>
                      <a:schemeClr val="tx2"/>
                    </a:solidFill>
                    <a:latin typeface="Arial" panose="020B0604020202020204" pitchFamily="34" charset="0"/>
                    <a:cs typeface="Arial" panose="020B0604020202020204" pitchFamily="34" charset="0"/>
                  </a:rPr>
                  <a:t>CO₂ cost</a:t>
                </a:r>
              </a:p>
            </p:txBody>
          </p:sp>
        </p:grpSp>
      </p:grpSp>
      <p:sp>
        <p:nvSpPr>
          <p:cNvPr id="72" name="Content Placeholder 2">
            <a:extLst>
              <a:ext uri="{FF2B5EF4-FFF2-40B4-BE49-F238E27FC236}">
                <a16:creationId xmlns:a16="http://schemas.microsoft.com/office/drawing/2014/main" id="{C132AE4F-93BB-9C81-B1A1-4E09A9AF2CD9}"/>
              </a:ext>
            </a:extLst>
          </p:cNvPr>
          <p:cNvSpPr txBox="1">
            <a:spLocks noChangeArrowheads="1"/>
          </p:cNvSpPr>
          <p:nvPr/>
        </p:nvSpPr>
        <p:spPr bwMode="auto">
          <a:xfrm>
            <a:off x="6689740" y="2205586"/>
            <a:ext cx="4286212" cy="2790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285750" indent="-285750" algn="l" rtl="0" eaLnBrk="0" fontAlgn="base" hangingPunct="0">
              <a:lnSpc>
                <a:spcPct val="120000"/>
              </a:lnSpc>
              <a:spcBef>
                <a:spcPts val="1000"/>
              </a:spcBef>
              <a:spcAft>
                <a:spcPct val="0"/>
              </a:spcAft>
              <a:buClr>
                <a:srgbClr val="3678BD"/>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lnSpc>
                <a:spcPct val="90000"/>
              </a:lnSpc>
              <a:spcBef>
                <a:spcPts val="500"/>
              </a:spcBef>
              <a:spcAft>
                <a:spcPct val="0"/>
              </a:spcAft>
              <a:buClr>
                <a:srgbClr val="3678BD"/>
              </a:buClr>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2pPr>
            <a:lvl3pPr marL="914400" indent="0" algn="l" rtl="0" eaLnBrk="0" fontAlgn="base" hangingPunct="0">
              <a:lnSpc>
                <a:spcPct val="90000"/>
              </a:lnSpc>
              <a:spcBef>
                <a:spcPts val="500"/>
              </a:spcBef>
              <a:spcAft>
                <a:spcPct val="0"/>
              </a:spcAft>
              <a:buClr>
                <a:srgbClr val="3678BD"/>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3pPr>
            <a:lvl4pPr marL="1371600" indent="0" algn="l" rtl="0" eaLnBrk="0" fontAlgn="base" hangingPunct="0">
              <a:lnSpc>
                <a:spcPct val="90000"/>
              </a:lnSpc>
              <a:spcBef>
                <a:spcPts val="500"/>
              </a:spcBef>
              <a:spcAft>
                <a:spcPct val="0"/>
              </a:spcAft>
              <a:buClr>
                <a:srgbClr val="3678BD"/>
              </a:buClr>
              <a:buFont typeface="System Font Regular"/>
              <a:buNone/>
              <a:defRPr sz="1600" kern="1200">
                <a:solidFill>
                  <a:schemeClr val="tx1"/>
                </a:solidFill>
                <a:latin typeface="Arial" panose="020B0604020202020204" pitchFamily="34" charset="0"/>
                <a:ea typeface="+mn-ea"/>
                <a:cs typeface="Arial" panose="020B0604020202020204" pitchFamily="34" charset="0"/>
              </a:defRPr>
            </a:lvl4pPr>
            <a:lvl5pPr marL="1828800" indent="0" algn="l" rtl="0" eaLnBrk="0" fontAlgn="base" hangingPunct="0">
              <a:lnSpc>
                <a:spcPct val="90000"/>
              </a:lnSpc>
              <a:spcBef>
                <a:spcPts val="500"/>
              </a:spcBef>
              <a:spcAft>
                <a:spcPct val="0"/>
              </a:spcAft>
              <a:buClr>
                <a:srgbClr val="3678BD"/>
              </a:buClr>
              <a:buFont typeface="System Font Regular"/>
              <a:buNone/>
              <a:defRPr sz="1400" kern="1200">
                <a:solidFill>
                  <a:srgbClr val="40404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eaLnBrk="1" hangingPunct="1">
              <a:lnSpc>
                <a:spcPct val="100000"/>
              </a:lnSpc>
              <a:spcBef>
                <a:spcPts val="0"/>
              </a:spcBef>
              <a:spcAft>
                <a:spcPts val="600"/>
              </a:spcAft>
              <a:buClr>
                <a:schemeClr val="accent1"/>
              </a:buClr>
            </a:pPr>
            <a:r>
              <a:rPr lang="en-GB" sz="1400" dirty="0">
                <a:latin typeface="+mn-lt"/>
                <a:cs typeface="+mn-cs"/>
              </a:rPr>
              <a:t>Although gas prices have stabilised in 2024-2025, electricity prices in many gas-dependent countries remain linked to gas market dynamics, particularly during peak hours when renewable output is low and clean flexibility options are limited.</a:t>
            </a:r>
          </a:p>
          <a:p>
            <a:pPr marL="171450" indent="-171450" eaLnBrk="1" hangingPunct="1">
              <a:lnSpc>
                <a:spcPct val="100000"/>
              </a:lnSpc>
              <a:spcBef>
                <a:spcPts val="0"/>
              </a:spcBef>
              <a:spcAft>
                <a:spcPts val="600"/>
              </a:spcAft>
              <a:buClr>
                <a:schemeClr val="accent1"/>
              </a:buClr>
            </a:pPr>
            <a:endParaRPr lang="en-GB" sz="1400" dirty="0">
              <a:latin typeface="+mn-lt"/>
              <a:cs typeface="+mn-cs"/>
            </a:endParaRPr>
          </a:p>
          <a:p>
            <a:pPr marL="171450" indent="-171450" eaLnBrk="1" hangingPunct="1">
              <a:lnSpc>
                <a:spcPct val="100000"/>
              </a:lnSpc>
              <a:spcBef>
                <a:spcPts val="0"/>
              </a:spcBef>
              <a:spcAft>
                <a:spcPts val="600"/>
              </a:spcAft>
              <a:buClr>
                <a:schemeClr val="accent1"/>
              </a:buClr>
            </a:pPr>
            <a:r>
              <a:rPr lang="en-GB" sz="1400" dirty="0">
                <a:latin typeface="+mn-lt"/>
                <a:cs typeface="+mn-cs"/>
              </a:rPr>
              <a:t>The share of “gas-in-the-money” hours (when gas-fired generation was profitable) has increased compared to the crisis years and remains around 43% for 2025. These hours largely coincide with periods of low solar and wind availability, and gas-fired plants deliver the residual demand. </a:t>
            </a:r>
          </a:p>
        </p:txBody>
      </p:sp>
    </p:spTree>
    <p:extLst>
      <p:ext uri="{BB962C8B-B14F-4D97-AF65-F5344CB8AC3E}">
        <p14:creationId xmlns:p14="http://schemas.microsoft.com/office/powerpoint/2010/main" val="31404890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3DF3C551-7D62-F373-CB29-B65367C39DB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88583" y="2721889"/>
            <a:ext cx="5033426" cy="2411222"/>
          </a:xfrm>
          <a:prstGeom prst="rect">
            <a:avLst/>
          </a:prstGeom>
        </p:spPr>
      </p:pic>
      <p:sp>
        <p:nvSpPr>
          <p:cNvPr id="4" name="Title 3">
            <a:extLst>
              <a:ext uri="{FF2B5EF4-FFF2-40B4-BE49-F238E27FC236}">
                <a16:creationId xmlns:a16="http://schemas.microsoft.com/office/drawing/2014/main" id="{F447602F-756C-BFFF-10A1-F710E8BF90F7}"/>
              </a:ext>
            </a:extLst>
          </p:cNvPr>
          <p:cNvSpPr>
            <a:spLocks noGrp="1"/>
          </p:cNvSpPr>
          <p:nvPr>
            <p:ph type="title"/>
          </p:nvPr>
        </p:nvSpPr>
        <p:spPr/>
        <p:txBody>
          <a:bodyPr/>
          <a:lstStyle/>
          <a:p>
            <a:r>
              <a:rPr lang="en-GB" sz="2400" dirty="0">
                <a:latin typeface="Arial"/>
                <a:cs typeface="Arial"/>
              </a:rPr>
              <a:t>Role of methane molecule in energy-sector emissions</a:t>
            </a:r>
          </a:p>
        </p:txBody>
      </p:sp>
      <p:sp>
        <p:nvSpPr>
          <p:cNvPr id="2" name="TextBox 1">
            <a:extLst>
              <a:ext uri="{FF2B5EF4-FFF2-40B4-BE49-F238E27FC236}">
                <a16:creationId xmlns:a16="http://schemas.microsoft.com/office/drawing/2014/main" id="{BDEA3B17-A3F2-061F-0B11-4FA9C52D7987}"/>
              </a:ext>
            </a:extLst>
          </p:cNvPr>
          <p:cNvSpPr txBox="1">
            <a:spLocks noChangeArrowheads="1"/>
          </p:cNvSpPr>
          <p:nvPr/>
        </p:nvSpPr>
        <p:spPr bwMode="auto">
          <a:xfrm>
            <a:off x="695324" y="6306381"/>
            <a:ext cx="10859201"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lnSpc>
                <a:spcPct val="90000"/>
              </a:lnSpc>
              <a:spcBef>
                <a:spcPts val="1000"/>
              </a:spcBef>
              <a:buClr>
                <a:srgbClr val="3678BD"/>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Clr>
                <a:srgbClr val="3678BD"/>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Clr>
                <a:srgbClr val="3678BD"/>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Clr>
                <a:srgbClr val="3678BD"/>
              </a:buClr>
              <a:buFont typeface="System Font Regular"/>
              <a:buChar char="-"/>
              <a:defRPr sz="1600">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5pPr>
            <a:lvl6pPr marL="2514600" indent="-228600" defTabSz="457200" eaLnBrk="0" fontAlgn="base" hangingPunct="0">
              <a:lnSpc>
                <a:spcPct val="90000"/>
              </a:lnSpc>
              <a:spcBef>
                <a:spcPts val="500"/>
              </a:spcBef>
              <a:spcAft>
                <a:spcPct val="0"/>
              </a:spcAft>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6pPr>
            <a:lvl7pPr marL="2971800" indent="-228600" defTabSz="457200" eaLnBrk="0" fontAlgn="base" hangingPunct="0">
              <a:lnSpc>
                <a:spcPct val="90000"/>
              </a:lnSpc>
              <a:spcBef>
                <a:spcPts val="500"/>
              </a:spcBef>
              <a:spcAft>
                <a:spcPct val="0"/>
              </a:spcAft>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7pPr>
            <a:lvl8pPr marL="3429000" indent="-228600" defTabSz="457200" eaLnBrk="0" fontAlgn="base" hangingPunct="0">
              <a:lnSpc>
                <a:spcPct val="90000"/>
              </a:lnSpc>
              <a:spcBef>
                <a:spcPts val="500"/>
              </a:spcBef>
              <a:spcAft>
                <a:spcPct val="0"/>
              </a:spcAft>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8pPr>
            <a:lvl9pPr marL="3886200" indent="-228600" defTabSz="457200" eaLnBrk="0" fontAlgn="base" hangingPunct="0">
              <a:lnSpc>
                <a:spcPct val="90000"/>
              </a:lnSpc>
              <a:spcBef>
                <a:spcPts val="500"/>
              </a:spcBef>
              <a:spcAft>
                <a:spcPct val="0"/>
              </a:spcAft>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r>
              <a:rPr lang="en-GB" altLang="en-US" sz="950">
                <a:solidFill>
                  <a:srgbClr val="7F7F7F"/>
                </a:solidFill>
                <a:latin typeface="Arial"/>
                <a:cs typeface="Arial"/>
              </a:rPr>
              <a:t>Source: ACER based on </a:t>
            </a:r>
            <a:r>
              <a:rPr lang="en-GB" altLang="en-US" sz="950">
                <a:solidFill>
                  <a:srgbClr val="7F7F7F"/>
                </a:solidFill>
                <a:latin typeface="Arial"/>
                <a:cs typeface="Arial"/>
                <a:hlinkClick r:id="rId4"/>
              </a:rPr>
              <a:t>IEA Methane Tracker 2025</a:t>
            </a:r>
            <a:r>
              <a:rPr lang="en-GB" altLang="en-US" sz="950">
                <a:solidFill>
                  <a:srgbClr val="7F7F7F"/>
                </a:solidFill>
                <a:latin typeface="Arial"/>
                <a:cs typeface="Arial"/>
              </a:rPr>
              <a:t>.</a:t>
            </a:r>
          </a:p>
          <a:p>
            <a:pPr eaLnBrk="1" hangingPunct="1">
              <a:lnSpc>
                <a:spcPct val="100000"/>
              </a:lnSpc>
              <a:spcBef>
                <a:spcPct val="0"/>
              </a:spcBef>
              <a:buClrTx/>
              <a:buFontTx/>
              <a:buNone/>
            </a:pPr>
            <a:r>
              <a:rPr lang="en-GB" altLang="en-US" sz="950">
                <a:solidFill>
                  <a:srgbClr val="7F7F7F"/>
                </a:solidFill>
                <a:latin typeface="Arial"/>
                <a:cs typeface="Arial"/>
              </a:rPr>
              <a:t>* Methane emissions estimates vary widely across sources. For instance, the IEA estimates that actual methane emissions from the energy sector are around 50% higher than those reported in official inventories, based on satellite and other top-down measurements.</a:t>
            </a:r>
          </a:p>
        </p:txBody>
      </p:sp>
      <p:sp>
        <p:nvSpPr>
          <p:cNvPr id="3" name="TextBox 2">
            <a:extLst>
              <a:ext uri="{FF2B5EF4-FFF2-40B4-BE49-F238E27FC236}">
                <a16:creationId xmlns:a16="http://schemas.microsoft.com/office/drawing/2014/main" id="{8431C515-F800-A3E9-801C-A96A6945C604}"/>
              </a:ext>
            </a:extLst>
          </p:cNvPr>
          <p:cNvSpPr txBox="1"/>
          <p:nvPr/>
        </p:nvSpPr>
        <p:spPr>
          <a:xfrm>
            <a:off x="612660" y="1299127"/>
            <a:ext cx="9405871" cy="307777"/>
          </a:xfrm>
          <a:prstGeom prst="rect">
            <a:avLst/>
          </a:prstGeom>
          <a:noFill/>
        </p:spPr>
        <p:txBody>
          <a:bodyPr wrap="square">
            <a:spAutoFit/>
          </a:bodyPr>
          <a:lstStyle/>
          <a:p>
            <a:pPr marL="0" indent="0" algn="just" defTabSz="914400" eaLnBrk="1" hangingPunct="1">
              <a:lnSpc>
                <a:spcPct val="100000"/>
              </a:lnSpc>
              <a:spcBef>
                <a:spcPts val="0"/>
              </a:spcBef>
              <a:buNone/>
            </a:pPr>
            <a:r>
              <a:rPr lang="en-GB" sz="1400" b="1" dirty="0">
                <a:solidFill>
                  <a:schemeClr val="tx2"/>
                </a:solidFill>
              </a:rPr>
              <a:t>Although most domestic and global methane abatement potential is cost-effective, it remains underexploited</a:t>
            </a:r>
          </a:p>
        </p:txBody>
      </p:sp>
      <p:sp>
        <p:nvSpPr>
          <p:cNvPr id="5" name="TextBox 4">
            <a:extLst>
              <a:ext uri="{FF2B5EF4-FFF2-40B4-BE49-F238E27FC236}">
                <a16:creationId xmlns:a16="http://schemas.microsoft.com/office/drawing/2014/main" id="{D11C1416-AA67-908A-7EBE-7AFA2DBD876F}"/>
              </a:ext>
            </a:extLst>
          </p:cNvPr>
          <p:cNvSpPr txBox="1">
            <a:spLocks/>
          </p:cNvSpPr>
          <p:nvPr/>
        </p:nvSpPr>
        <p:spPr>
          <a:xfrm>
            <a:off x="703766" y="2253270"/>
            <a:ext cx="5445279" cy="461665"/>
          </a:xfrm>
          <a:prstGeom prst="rect">
            <a:avLst/>
          </a:prstGeom>
        </p:spPr>
        <p:txBody>
          <a:bodyPr vert="horz" wrap="square" lIns="91440" tIns="45720" rIns="91440" bIns="45720" rtlCol="0" anchor="t">
            <a:spAutoFit/>
          </a:bodyPr>
          <a:lstStyle/>
          <a:p>
            <a:r>
              <a:rPr lang="en-GB" sz="1200" dirty="0">
                <a:solidFill>
                  <a:schemeClr val="bg1">
                    <a:lumMod val="75000"/>
                  </a:schemeClr>
                </a:solidFill>
              </a:rPr>
              <a:t>Global energy-related methane emissions and EU methane emissions associated with oil and natural gas consumption, 2024 (Mt of methane) </a:t>
            </a:r>
          </a:p>
        </p:txBody>
      </p:sp>
      <p:cxnSp>
        <p:nvCxnSpPr>
          <p:cNvPr id="19" name="Straight Connector 18">
            <a:extLst>
              <a:ext uri="{FF2B5EF4-FFF2-40B4-BE49-F238E27FC236}">
                <a16:creationId xmlns:a16="http://schemas.microsoft.com/office/drawing/2014/main" id="{B0872C52-71E6-4AFF-5BA9-FB6943FCC1E2}"/>
              </a:ext>
            </a:extLst>
          </p:cNvPr>
          <p:cNvCxnSpPr/>
          <p:nvPr/>
        </p:nvCxnSpPr>
        <p:spPr>
          <a:xfrm>
            <a:off x="1594419" y="3292388"/>
            <a:ext cx="0" cy="1407701"/>
          </a:xfrm>
          <a:prstGeom prst="line">
            <a:avLst/>
          </a:prstGeom>
          <a:ln w="12700">
            <a:solidFill>
              <a:schemeClr val="accent5">
                <a:lumMod val="7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4A0BF5CB-B2BF-6589-B94E-EBFF11514404}"/>
              </a:ext>
            </a:extLst>
          </p:cNvPr>
          <p:cNvGrpSpPr/>
          <p:nvPr/>
        </p:nvGrpSpPr>
        <p:grpSpPr>
          <a:xfrm>
            <a:off x="594021" y="2536629"/>
            <a:ext cx="2266189" cy="1662212"/>
            <a:chOff x="5701639" y="3531946"/>
            <a:chExt cx="2266189" cy="1662212"/>
          </a:xfrm>
        </p:grpSpPr>
        <p:sp>
          <p:nvSpPr>
            <p:cNvPr id="27" name="Arc 26">
              <a:extLst>
                <a:ext uri="{FF2B5EF4-FFF2-40B4-BE49-F238E27FC236}">
                  <a16:creationId xmlns:a16="http://schemas.microsoft.com/office/drawing/2014/main" id="{567ED7CE-1FDC-53F7-6620-3ACFB2D8D01B}"/>
                </a:ext>
              </a:extLst>
            </p:cNvPr>
            <p:cNvSpPr/>
            <p:nvPr/>
          </p:nvSpPr>
          <p:spPr>
            <a:xfrm rot="5554143">
              <a:off x="6013444" y="3220141"/>
              <a:ext cx="1642580" cy="2266189"/>
            </a:xfrm>
            <a:prstGeom prst="arc">
              <a:avLst>
                <a:gd name="adj1" fmla="val 16137764"/>
                <a:gd name="adj2" fmla="val 378925"/>
              </a:avLst>
            </a:prstGeom>
            <a:ln w="15875">
              <a:solidFill>
                <a:schemeClr val="accent5">
                  <a:lumMod val="7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28" name="Group 27">
              <a:extLst>
                <a:ext uri="{FF2B5EF4-FFF2-40B4-BE49-F238E27FC236}">
                  <a16:creationId xmlns:a16="http://schemas.microsoft.com/office/drawing/2014/main" id="{F11765EC-98B0-A41B-7BBD-446060B16742}"/>
                </a:ext>
              </a:extLst>
            </p:cNvPr>
            <p:cNvGrpSpPr/>
            <p:nvPr/>
          </p:nvGrpSpPr>
          <p:grpSpPr>
            <a:xfrm>
              <a:off x="7388569" y="4762158"/>
              <a:ext cx="573313" cy="432000"/>
              <a:chOff x="9439769" y="4565476"/>
              <a:chExt cx="573313" cy="432000"/>
            </a:xfrm>
          </p:grpSpPr>
          <p:sp>
            <p:nvSpPr>
              <p:cNvPr id="29" name="Oval 28">
                <a:extLst>
                  <a:ext uri="{FF2B5EF4-FFF2-40B4-BE49-F238E27FC236}">
                    <a16:creationId xmlns:a16="http://schemas.microsoft.com/office/drawing/2014/main" id="{F259057B-A9B0-CC37-7C42-BA9A4C1DCF51}"/>
                  </a:ext>
                </a:extLst>
              </p:cNvPr>
              <p:cNvSpPr/>
              <p:nvPr/>
            </p:nvSpPr>
            <p:spPr>
              <a:xfrm>
                <a:off x="9453400" y="4565476"/>
                <a:ext cx="432000" cy="432000"/>
              </a:xfrm>
              <a:prstGeom prst="ellipse">
                <a:avLst/>
              </a:prstGeom>
              <a:solidFill>
                <a:schemeClr val="accent5">
                  <a:lumMod val="90000"/>
                </a:schemeClr>
              </a:solidFill>
              <a:ln>
                <a:solidFill>
                  <a:schemeClr val="accent5">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extBox 29">
                <a:extLst>
                  <a:ext uri="{FF2B5EF4-FFF2-40B4-BE49-F238E27FC236}">
                    <a16:creationId xmlns:a16="http://schemas.microsoft.com/office/drawing/2014/main" id="{0FBDCD80-0780-7554-8CF4-55A2DB82D8B3}"/>
                  </a:ext>
                </a:extLst>
              </p:cNvPr>
              <p:cNvSpPr txBox="1"/>
              <p:nvPr/>
            </p:nvSpPr>
            <p:spPr>
              <a:xfrm>
                <a:off x="9439769" y="4621845"/>
                <a:ext cx="573313" cy="345392"/>
              </a:xfrm>
              <a:prstGeom prst="rect">
                <a:avLst/>
              </a:prstGeom>
            </p:spPr>
            <p:txBody>
              <a:bodyPr vert="horz" wrap="none" lIns="91440" tIns="45720" rIns="91440" bIns="45720" rtlCol="0" anchor="t">
                <a:normAutofit/>
              </a:bodyPr>
              <a:lstStyle/>
              <a:p>
                <a:pPr algn="l"/>
                <a:r>
                  <a:rPr lang="en-GB" sz="1400" b="1">
                    <a:solidFill>
                      <a:schemeClr val="bg1"/>
                    </a:solidFill>
                  </a:rPr>
                  <a:t>6%</a:t>
                </a:r>
              </a:p>
            </p:txBody>
          </p:sp>
        </p:grpSp>
      </p:grpSp>
      <p:sp>
        <p:nvSpPr>
          <p:cNvPr id="20" name="Content Placeholder 2">
            <a:extLst>
              <a:ext uri="{FF2B5EF4-FFF2-40B4-BE49-F238E27FC236}">
                <a16:creationId xmlns:a16="http://schemas.microsoft.com/office/drawing/2014/main" id="{39ED875D-4D92-DFAA-6916-A10C3A33AAD0}"/>
              </a:ext>
            </a:extLst>
          </p:cNvPr>
          <p:cNvSpPr txBox="1">
            <a:spLocks noChangeArrowheads="1"/>
          </p:cNvSpPr>
          <p:nvPr/>
        </p:nvSpPr>
        <p:spPr bwMode="auto">
          <a:xfrm>
            <a:off x="6627845" y="2140415"/>
            <a:ext cx="4286212" cy="1288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285750" indent="-285750" algn="l" rtl="0" eaLnBrk="0" fontAlgn="base" hangingPunct="0">
              <a:lnSpc>
                <a:spcPct val="120000"/>
              </a:lnSpc>
              <a:spcBef>
                <a:spcPts val="1000"/>
              </a:spcBef>
              <a:spcAft>
                <a:spcPct val="0"/>
              </a:spcAft>
              <a:buClr>
                <a:srgbClr val="3678BD"/>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lnSpc>
                <a:spcPct val="90000"/>
              </a:lnSpc>
              <a:spcBef>
                <a:spcPts val="500"/>
              </a:spcBef>
              <a:spcAft>
                <a:spcPct val="0"/>
              </a:spcAft>
              <a:buClr>
                <a:srgbClr val="3678BD"/>
              </a:buClr>
              <a:buFont typeface="Arial" panose="020B0604020202020204" pitchFamily="34" charset="0"/>
              <a:buChar char="•"/>
              <a:defRPr kern="1200">
                <a:solidFill>
                  <a:schemeClr val="tx1"/>
                </a:solidFill>
                <a:latin typeface="Arial" panose="020B0604020202020204" pitchFamily="34" charset="0"/>
                <a:ea typeface="+mn-ea"/>
                <a:cs typeface="Arial" panose="020B0604020202020204" pitchFamily="34" charset="0"/>
              </a:defRPr>
            </a:lvl2pPr>
            <a:lvl3pPr marL="914400" indent="0" algn="l" rtl="0" eaLnBrk="0" fontAlgn="base" hangingPunct="0">
              <a:lnSpc>
                <a:spcPct val="90000"/>
              </a:lnSpc>
              <a:spcBef>
                <a:spcPts val="500"/>
              </a:spcBef>
              <a:spcAft>
                <a:spcPct val="0"/>
              </a:spcAft>
              <a:buClr>
                <a:srgbClr val="3678BD"/>
              </a:buClr>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3pPr>
            <a:lvl4pPr marL="1371600" indent="0" algn="l" rtl="0" eaLnBrk="0" fontAlgn="base" hangingPunct="0">
              <a:lnSpc>
                <a:spcPct val="90000"/>
              </a:lnSpc>
              <a:spcBef>
                <a:spcPts val="500"/>
              </a:spcBef>
              <a:spcAft>
                <a:spcPct val="0"/>
              </a:spcAft>
              <a:buClr>
                <a:srgbClr val="3678BD"/>
              </a:buClr>
              <a:buFont typeface="System Font Regular"/>
              <a:buNone/>
              <a:defRPr sz="1600" kern="1200">
                <a:solidFill>
                  <a:schemeClr val="tx1"/>
                </a:solidFill>
                <a:latin typeface="Arial" panose="020B0604020202020204" pitchFamily="34" charset="0"/>
                <a:ea typeface="+mn-ea"/>
                <a:cs typeface="Arial" panose="020B0604020202020204" pitchFamily="34" charset="0"/>
              </a:defRPr>
            </a:lvl4pPr>
            <a:lvl5pPr marL="1828800" indent="0" algn="l" rtl="0" eaLnBrk="0" fontAlgn="base" hangingPunct="0">
              <a:lnSpc>
                <a:spcPct val="90000"/>
              </a:lnSpc>
              <a:spcBef>
                <a:spcPts val="500"/>
              </a:spcBef>
              <a:spcAft>
                <a:spcPct val="0"/>
              </a:spcAft>
              <a:buClr>
                <a:srgbClr val="3678BD"/>
              </a:buClr>
              <a:buFont typeface="System Font Regular"/>
              <a:buNone/>
              <a:defRPr sz="1400" kern="1200">
                <a:solidFill>
                  <a:srgbClr val="40404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indent="-171450" eaLnBrk="1" hangingPunct="1">
              <a:lnSpc>
                <a:spcPct val="100000"/>
              </a:lnSpc>
              <a:spcBef>
                <a:spcPts val="0"/>
              </a:spcBef>
              <a:spcAft>
                <a:spcPts val="600"/>
              </a:spcAft>
              <a:buClr>
                <a:schemeClr val="accent1"/>
              </a:buClr>
            </a:pPr>
            <a:r>
              <a:rPr lang="en-GB" sz="1400" dirty="0">
                <a:latin typeface="+mn-lt"/>
                <a:cs typeface="+mn-cs"/>
              </a:rPr>
              <a:t>The EU Methane Regulation introduces gradual requirements for EU gas importers, starting with transparency and monitoring, but implementation is constrained by supply-chain complexity, delayed national penalty frameworks, and the need to manage security of supply concerns. </a:t>
            </a:r>
          </a:p>
          <a:p>
            <a:pPr marL="171450" indent="-171450" eaLnBrk="1" hangingPunct="1">
              <a:lnSpc>
                <a:spcPct val="100000"/>
              </a:lnSpc>
              <a:spcBef>
                <a:spcPts val="0"/>
              </a:spcBef>
              <a:spcAft>
                <a:spcPts val="600"/>
              </a:spcAft>
              <a:buClr>
                <a:schemeClr val="accent1"/>
              </a:buClr>
            </a:pPr>
            <a:endParaRPr lang="en-GB" sz="1400" dirty="0">
              <a:latin typeface="+mn-lt"/>
              <a:cs typeface="+mn-cs"/>
            </a:endParaRPr>
          </a:p>
          <a:p>
            <a:pPr marL="171450" indent="-171450" eaLnBrk="1" hangingPunct="1">
              <a:lnSpc>
                <a:spcPct val="100000"/>
              </a:lnSpc>
              <a:spcBef>
                <a:spcPts val="0"/>
              </a:spcBef>
              <a:spcAft>
                <a:spcPts val="600"/>
              </a:spcAft>
              <a:buClr>
                <a:schemeClr val="accent1"/>
              </a:buClr>
            </a:pPr>
            <a:r>
              <a:rPr lang="en-GB" sz="1400" dirty="0">
                <a:latin typeface="+mn-lt"/>
                <a:cs typeface="+mn-cs"/>
              </a:rPr>
              <a:t>Methane emissions from gas and oil supply chains serving the EU far exceed emissions within EU territory.</a:t>
            </a:r>
          </a:p>
          <a:p>
            <a:pPr marL="171450" indent="-171450" eaLnBrk="1" hangingPunct="1">
              <a:lnSpc>
                <a:spcPct val="100000"/>
              </a:lnSpc>
              <a:spcBef>
                <a:spcPts val="0"/>
              </a:spcBef>
              <a:spcAft>
                <a:spcPts val="600"/>
              </a:spcAft>
              <a:buClr>
                <a:schemeClr val="accent1"/>
              </a:buClr>
            </a:pPr>
            <a:endParaRPr lang="en-GB" sz="1400" dirty="0">
              <a:latin typeface="+mn-lt"/>
              <a:cs typeface="+mn-cs"/>
            </a:endParaRPr>
          </a:p>
          <a:p>
            <a:pPr marL="171450" indent="-171450" eaLnBrk="1" hangingPunct="1">
              <a:lnSpc>
                <a:spcPct val="100000"/>
              </a:lnSpc>
              <a:spcBef>
                <a:spcPts val="0"/>
              </a:spcBef>
              <a:spcAft>
                <a:spcPts val="600"/>
              </a:spcAft>
              <a:buClr>
                <a:schemeClr val="accent1"/>
              </a:buClr>
            </a:pPr>
            <a:r>
              <a:rPr lang="en-GB" sz="1400" dirty="0">
                <a:latin typeface="+mn-lt"/>
                <a:cs typeface="+mn-cs"/>
              </a:rPr>
              <a:t>EU’s methane mitigation must therefore be addressed as a global decarbonisation challenge.</a:t>
            </a:r>
          </a:p>
          <a:p>
            <a:pPr marL="0" indent="0" eaLnBrk="1" hangingPunct="1">
              <a:lnSpc>
                <a:spcPct val="100000"/>
              </a:lnSpc>
              <a:spcBef>
                <a:spcPts val="0"/>
              </a:spcBef>
              <a:spcAft>
                <a:spcPts val="600"/>
              </a:spcAft>
              <a:buClr>
                <a:schemeClr val="accent1"/>
              </a:buClr>
              <a:buNone/>
            </a:pPr>
            <a:endParaRPr lang="en-GB" sz="1400" dirty="0">
              <a:latin typeface="+mn-lt"/>
              <a:cs typeface="+mn-cs"/>
            </a:endParaRPr>
          </a:p>
        </p:txBody>
      </p:sp>
    </p:spTree>
    <p:extLst>
      <p:ext uri="{BB962C8B-B14F-4D97-AF65-F5344CB8AC3E}">
        <p14:creationId xmlns:p14="http://schemas.microsoft.com/office/powerpoint/2010/main" val="41960044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5500A-CA0E-65A2-A020-A5C17F4868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A92F91-C686-ADC5-00D3-BC81E495C424}"/>
              </a:ext>
            </a:extLst>
          </p:cNvPr>
          <p:cNvSpPr>
            <a:spLocks noGrp="1"/>
          </p:cNvSpPr>
          <p:nvPr>
            <p:ph type="title"/>
          </p:nvPr>
        </p:nvSpPr>
        <p:spPr>
          <a:xfrm>
            <a:off x="2070341" y="79463"/>
            <a:ext cx="9401660" cy="1080000"/>
          </a:xfrm>
        </p:spPr>
        <p:txBody>
          <a:bodyPr>
            <a:normAutofit/>
          </a:bodyPr>
          <a:lstStyle/>
          <a:p>
            <a:r>
              <a:rPr lang="en-GB" sz="2300" dirty="0">
                <a:latin typeface="+mj-lt"/>
              </a:rPr>
              <a:t>Decarbonisation cornerstones until 2040: key policy measures</a:t>
            </a:r>
          </a:p>
        </p:txBody>
      </p:sp>
      <p:sp>
        <p:nvSpPr>
          <p:cNvPr id="4" name="Slide Number Placeholder 3">
            <a:extLst>
              <a:ext uri="{FF2B5EF4-FFF2-40B4-BE49-F238E27FC236}">
                <a16:creationId xmlns:a16="http://schemas.microsoft.com/office/drawing/2014/main" id="{4CE409FC-14BA-9541-869E-AFF93591DD86}"/>
              </a:ext>
            </a:extLst>
          </p:cNvPr>
          <p:cNvSpPr>
            <a:spLocks noGrp="1"/>
          </p:cNvSpPr>
          <p:nvPr>
            <p:ph type="sldNum" sz="quarter" idx="12"/>
          </p:nvPr>
        </p:nvSpPr>
        <p:spPr/>
        <p:txBody>
          <a:bodyPr/>
          <a:lstStyle/>
          <a:p>
            <a:fld id="{68E16D21-2873-7F4D-BC1C-4DCC7B7156B8}" type="slidenum">
              <a:rPr lang="en-SI" smtClean="0"/>
              <a:t>22</a:t>
            </a:fld>
            <a:endParaRPr lang="en-SI"/>
          </a:p>
        </p:txBody>
      </p:sp>
      <p:sp>
        <p:nvSpPr>
          <p:cNvPr id="17" name="TextBox 16">
            <a:extLst>
              <a:ext uri="{FF2B5EF4-FFF2-40B4-BE49-F238E27FC236}">
                <a16:creationId xmlns:a16="http://schemas.microsoft.com/office/drawing/2014/main" id="{E2972F6D-A90B-DF7A-EA7B-99ABFC056618}"/>
              </a:ext>
            </a:extLst>
          </p:cNvPr>
          <p:cNvSpPr txBox="1"/>
          <p:nvPr/>
        </p:nvSpPr>
        <p:spPr>
          <a:xfrm>
            <a:off x="0" y="4118948"/>
            <a:ext cx="10627841" cy="189796"/>
          </a:xfrm>
          <a:prstGeom prst="rect">
            <a:avLst/>
          </a:prstGeom>
        </p:spPr>
        <p:txBody>
          <a:bodyPr vert="horz" lIns="91440" tIns="45720" rIns="91440" bIns="45720" rtlCol="0" anchor="ctr">
            <a:noAutofit/>
          </a:bodyPr>
          <a:lstStyle>
            <a:lvl1pPr indent="0">
              <a:lnSpc>
                <a:spcPct val="100000"/>
              </a:lnSpc>
              <a:spcBef>
                <a:spcPts val="0"/>
              </a:spcBef>
              <a:spcAft>
                <a:spcPts val="600"/>
              </a:spcAft>
              <a:buClr>
                <a:schemeClr val="tx2"/>
              </a:buClr>
              <a:buFont typeface="Arial" panose="020B0604020202020204" pitchFamily="34" charset="0"/>
              <a:buNone/>
              <a:defRPr sz="950" baseline="30000">
                <a:solidFill>
                  <a:schemeClr val="tx1">
                    <a:lumMod val="50000"/>
                    <a:lumOff val="50000"/>
                  </a:schemeClr>
                </a:solidFill>
                <a:latin typeface="Arial" panose="020B0604020202020204" pitchFamily="34" charset="0"/>
                <a:cs typeface="Arial" panose="020B0604020202020204" pitchFamily="34" charset="0"/>
              </a:defRPr>
            </a:lvl1pPr>
            <a:lvl2pPr marL="432000" indent="-216000">
              <a:lnSpc>
                <a:spcPct val="90000"/>
              </a:lnSpc>
              <a:spcBef>
                <a:spcPts val="500"/>
              </a:spcBef>
              <a:spcAft>
                <a:spcPts val="600"/>
              </a:spcAft>
              <a:buClr>
                <a:schemeClr val="tx2"/>
              </a:buClr>
              <a:buFont typeface="Arial" panose="020B0604020202020204" pitchFamily="34" charset="0"/>
              <a:buChar char="•"/>
              <a:defRPr>
                <a:latin typeface="Arial" panose="020B0604020202020204" pitchFamily="34" charset="0"/>
                <a:cs typeface="Arial" panose="020B0604020202020204" pitchFamily="34" charset="0"/>
              </a:defRPr>
            </a:lvl2pPr>
            <a:lvl3pPr marL="648000" indent="-216000">
              <a:lnSpc>
                <a:spcPct val="90000"/>
              </a:lnSpc>
              <a:spcBef>
                <a:spcPts val="500"/>
              </a:spcBef>
              <a:buClr>
                <a:schemeClr val="tx2"/>
              </a:buClr>
              <a:buFont typeface="Arial" panose="020B0604020202020204" pitchFamily="34" charset="0"/>
              <a:buChar char="•"/>
              <a:defRPr sz="1600">
                <a:latin typeface="Arial" panose="020B0604020202020204" pitchFamily="34" charset="0"/>
                <a:cs typeface="Arial" panose="020B0604020202020204" pitchFamily="34" charset="0"/>
              </a:defRPr>
            </a:lvl3pPr>
            <a:lvl4pPr marL="864000" indent="-216000">
              <a:lnSpc>
                <a:spcPct val="90000"/>
              </a:lnSpc>
              <a:spcBef>
                <a:spcPts val="500"/>
              </a:spcBef>
              <a:buClr>
                <a:schemeClr val="tx2"/>
              </a:buClr>
              <a:buFont typeface="Arial" panose="020B0604020202020204" pitchFamily="34" charset="0"/>
              <a:buChar char="•"/>
              <a:defRPr sz="1600">
                <a:latin typeface="Arial" panose="020B0604020202020204" pitchFamily="34" charset="0"/>
                <a:cs typeface="Arial" panose="020B0604020202020204" pitchFamily="34" charset="0"/>
              </a:defRPr>
            </a:lvl4pPr>
            <a:lvl5pPr marL="864000" indent="0">
              <a:lnSpc>
                <a:spcPct val="90000"/>
              </a:lnSpc>
              <a:spcBef>
                <a:spcPts val="500"/>
              </a:spcBef>
              <a:buClr>
                <a:schemeClr val="tx2"/>
              </a:buClr>
              <a:buFont typeface="Arial" panose="020B0604020202020204" pitchFamily="34" charset="0"/>
              <a:buNone/>
              <a:defRPr sz="1400">
                <a:solidFill>
                  <a:schemeClr val="tx1">
                    <a:lumMod val="75000"/>
                    <a:lumOff val="25000"/>
                  </a:schemeClr>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endParaRPr lang="en-GB" dirty="0"/>
          </a:p>
        </p:txBody>
      </p:sp>
      <p:sp>
        <p:nvSpPr>
          <p:cNvPr id="5" name="TextBox 4">
            <a:extLst>
              <a:ext uri="{FF2B5EF4-FFF2-40B4-BE49-F238E27FC236}">
                <a16:creationId xmlns:a16="http://schemas.microsoft.com/office/drawing/2014/main" id="{C30B5C51-585F-CFBC-2F41-134157917F1D}"/>
              </a:ext>
            </a:extLst>
          </p:cNvPr>
          <p:cNvSpPr txBox="1"/>
          <p:nvPr/>
        </p:nvSpPr>
        <p:spPr>
          <a:xfrm>
            <a:off x="722705" y="5472001"/>
            <a:ext cx="3503112" cy="504000"/>
          </a:xfrm>
          <a:prstGeom prst="rect">
            <a:avLst/>
          </a:prstGeom>
          <a:solidFill>
            <a:srgbClr val="FFCF37"/>
          </a:solidFill>
        </p:spPr>
        <p:style>
          <a:lnRef idx="3">
            <a:schemeClr val="lt1"/>
          </a:lnRef>
          <a:fillRef idx="1">
            <a:schemeClr val="accent2"/>
          </a:fillRef>
          <a:effectRef idx="1">
            <a:schemeClr val="accent2"/>
          </a:effectRef>
          <a:fontRef idx="minor">
            <a:schemeClr val="lt1"/>
          </a:fontRef>
        </p:style>
        <p:txBody>
          <a:bodyPr wrap="square">
            <a:spAutoFit/>
          </a:bodyPr>
          <a:lstStyle>
            <a:defPPr>
              <a:defRPr lang="en-US"/>
            </a:defPPr>
            <a:lvl1pPr>
              <a:defRPr sz="1400" b="1"/>
            </a:lvl1pPr>
          </a:lstStyle>
          <a:p>
            <a:pPr algn="ctr"/>
            <a:r>
              <a:rPr lang="en-GB" dirty="0"/>
              <a:t>3. Stable policy, carbon pricing, and supportive investment frameworks</a:t>
            </a:r>
          </a:p>
        </p:txBody>
      </p:sp>
      <p:sp>
        <p:nvSpPr>
          <p:cNvPr id="7" name="TextBox 6">
            <a:extLst>
              <a:ext uri="{FF2B5EF4-FFF2-40B4-BE49-F238E27FC236}">
                <a16:creationId xmlns:a16="http://schemas.microsoft.com/office/drawing/2014/main" id="{23A8B30A-1B21-F724-4CB1-3FE750D8D4F2}"/>
              </a:ext>
            </a:extLst>
          </p:cNvPr>
          <p:cNvSpPr txBox="1"/>
          <p:nvPr/>
        </p:nvSpPr>
        <p:spPr>
          <a:xfrm>
            <a:off x="7037857" y="5472001"/>
            <a:ext cx="4434143" cy="504000"/>
          </a:xfrm>
          <a:prstGeom prst="rect">
            <a:avLst/>
          </a:prstGeom>
          <a:solidFill>
            <a:srgbClr val="FFCF37"/>
          </a:solidFill>
        </p:spPr>
        <p:style>
          <a:lnRef idx="3">
            <a:schemeClr val="lt1"/>
          </a:lnRef>
          <a:fillRef idx="1">
            <a:schemeClr val="accent2"/>
          </a:fillRef>
          <a:effectRef idx="1">
            <a:schemeClr val="accent2"/>
          </a:effectRef>
          <a:fontRef idx="minor">
            <a:schemeClr val="lt1"/>
          </a:fontRef>
        </p:style>
        <p:txBody>
          <a:bodyPr wrap="square">
            <a:spAutoFit/>
          </a:bodyPr>
          <a:lstStyle>
            <a:defPPr>
              <a:defRPr lang="en-US"/>
            </a:defPPr>
            <a:lvl1pPr>
              <a:defRPr sz="1400" b="1"/>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en-GB" dirty="0"/>
              <a:t>4. Large-scale renewable power deployment and system flexibility and integration</a:t>
            </a:r>
          </a:p>
        </p:txBody>
      </p:sp>
      <p:sp>
        <p:nvSpPr>
          <p:cNvPr id="10" name="TextBox 9">
            <a:extLst>
              <a:ext uri="{FF2B5EF4-FFF2-40B4-BE49-F238E27FC236}">
                <a16:creationId xmlns:a16="http://schemas.microsoft.com/office/drawing/2014/main" id="{C2A59352-4A62-B990-1620-D31C438A95A2}"/>
              </a:ext>
            </a:extLst>
          </p:cNvPr>
          <p:cNvSpPr txBox="1"/>
          <p:nvPr/>
        </p:nvSpPr>
        <p:spPr>
          <a:xfrm>
            <a:off x="7070530" y="1356948"/>
            <a:ext cx="4401470" cy="504000"/>
          </a:xfrm>
          <a:prstGeom prst="rect">
            <a:avLst/>
          </a:prstGeom>
          <a:solidFill>
            <a:srgbClr val="FFCF37"/>
          </a:solidFill>
        </p:spPr>
        <p:style>
          <a:lnRef idx="3">
            <a:schemeClr val="lt1"/>
          </a:lnRef>
          <a:fillRef idx="1">
            <a:schemeClr val="accent2"/>
          </a:fillRef>
          <a:effectRef idx="1">
            <a:schemeClr val="accent2"/>
          </a:effectRef>
          <a:fontRef idx="minor">
            <a:schemeClr val="lt1"/>
          </a:fontRef>
        </p:style>
        <p:txBody>
          <a:bodyPr wrap="square" anchor="ctr">
            <a:spAutoFit/>
          </a:bodyPr>
          <a:lstStyle>
            <a:defPPr>
              <a:defRPr lang="en-US"/>
            </a:defPPr>
            <a:lvl1pPr>
              <a:defRPr sz="1400" b="1"/>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en-GB" dirty="0"/>
              <a:t>2. </a:t>
            </a:r>
            <a:r>
              <a:rPr lang="en-GB"/>
              <a:t>Scale-up </a:t>
            </a:r>
            <a:r>
              <a:rPr lang="en-GB" dirty="0"/>
              <a:t>of renewable and low-carbon gases</a:t>
            </a:r>
          </a:p>
        </p:txBody>
      </p:sp>
      <p:sp>
        <p:nvSpPr>
          <p:cNvPr id="12" name="TextBox 11">
            <a:extLst>
              <a:ext uri="{FF2B5EF4-FFF2-40B4-BE49-F238E27FC236}">
                <a16:creationId xmlns:a16="http://schemas.microsoft.com/office/drawing/2014/main" id="{96C17FB5-FA57-3C14-95D7-6AC5BF5C180E}"/>
              </a:ext>
            </a:extLst>
          </p:cNvPr>
          <p:cNvSpPr txBox="1"/>
          <p:nvPr/>
        </p:nvSpPr>
        <p:spPr>
          <a:xfrm>
            <a:off x="698175" y="1353345"/>
            <a:ext cx="4114703" cy="504000"/>
          </a:xfrm>
          <a:prstGeom prst="rect">
            <a:avLst/>
          </a:prstGeom>
          <a:solidFill>
            <a:srgbClr val="FFCF37"/>
          </a:solidFill>
        </p:spPr>
        <p:style>
          <a:lnRef idx="3">
            <a:schemeClr val="lt1"/>
          </a:lnRef>
          <a:fillRef idx="1">
            <a:schemeClr val="accent2"/>
          </a:fillRef>
          <a:effectRef idx="1">
            <a:schemeClr val="accent2"/>
          </a:effectRef>
          <a:fontRef idx="minor">
            <a:schemeClr val="lt1"/>
          </a:fontRef>
        </p:style>
        <p:txBody>
          <a:bodyPr wrap="square">
            <a:spAutoFit/>
          </a:bodyPr>
          <a:lstStyle>
            <a:defPPr>
              <a:defRPr lang="en-US"/>
            </a:defPPr>
            <a:lvl1pPr>
              <a:defRPr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ctr"/>
            <a:r>
              <a:rPr lang="en-GB" sz="1400" dirty="0"/>
              <a:t>1. Sustained electrification of end- consumers and energy efficiency measures</a:t>
            </a:r>
          </a:p>
        </p:txBody>
      </p:sp>
      <p:cxnSp>
        <p:nvCxnSpPr>
          <p:cNvPr id="14" name="Straight Connector 13">
            <a:extLst>
              <a:ext uri="{FF2B5EF4-FFF2-40B4-BE49-F238E27FC236}">
                <a16:creationId xmlns:a16="http://schemas.microsoft.com/office/drawing/2014/main" id="{63F15339-787E-ADF9-870E-79A913AC036C}"/>
              </a:ext>
            </a:extLst>
          </p:cNvPr>
          <p:cNvCxnSpPr>
            <a:cxnSpLocks/>
          </p:cNvCxnSpPr>
          <p:nvPr/>
        </p:nvCxnSpPr>
        <p:spPr>
          <a:xfrm>
            <a:off x="914400" y="3766088"/>
            <a:ext cx="10484603" cy="0"/>
          </a:xfrm>
          <a:prstGeom prst="line">
            <a:avLst/>
          </a:prstGeom>
          <a:ln w="28575">
            <a:solidFill>
              <a:schemeClr val="accent5"/>
            </a:solidFill>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711BBBD2-2CFB-2DFF-1DE6-D980DAE92F50}"/>
              </a:ext>
            </a:extLst>
          </p:cNvPr>
          <p:cNvSpPr txBox="1"/>
          <p:nvPr/>
        </p:nvSpPr>
        <p:spPr>
          <a:xfrm>
            <a:off x="6098481" y="2378567"/>
            <a:ext cx="2429233" cy="578882"/>
          </a:xfrm>
          <a:prstGeom prst="roundRect">
            <a:avLst/>
          </a:prstGeom>
          <a:solidFill>
            <a:schemeClr val="accent5"/>
          </a:solidFill>
          <a:ln>
            <a:noFill/>
          </a:ln>
        </p:spPr>
        <p:style>
          <a:lnRef idx="3">
            <a:schemeClr val="lt1"/>
          </a:lnRef>
          <a:fillRef idx="1">
            <a:schemeClr val="accent6"/>
          </a:fillRef>
          <a:effectRef idx="1">
            <a:schemeClr val="accent6"/>
          </a:effectRef>
          <a:fontRef idx="minor">
            <a:schemeClr val="lt1"/>
          </a:fontRef>
        </p:style>
        <p:txBody>
          <a:bodyPr wrap="square">
            <a:spAutoFit/>
          </a:bodyPr>
          <a:lstStyle>
            <a:defPPr>
              <a:defRPr lang="en-US"/>
            </a:defPPr>
            <a:lvl1pPr>
              <a:defRPr sz="1400" b="1"/>
            </a:lvl1pPr>
          </a:lstStyle>
          <a:p>
            <a:pPr algn="ctr"/>
            <a:r>
              <a:rPr lang="en-GB" dirty="0"/>
              <a:t>EU Methane Regulation</a:t>
            </a:r>
          </a:p>
          <a:p>
            <a:pPr algn="ctr"/>
            <a:r>
              <a:rPr lang="en-GB" dirty="0"/>
              <a:t> </a:t>
            </a:r>
          </a:p>
        </p:txBody>
      </p:sp>
      <p:cxnSp>
        <p:nvCxnSpPr>
          <p:cNvPr id="18" name="Straight Connector 17">
            <a:extLst>
              <a:ext uri="{FF2B5EF4-FFF2-40B4-BE49-F238E27FC236}">
                <a16:creationId xmlns:a16="http://schemas.microsoft.com/office/drawing/2014/main" id="{9BBD874D-4546-E030-ABE9-8741103539D0}"/>
              </a:ext>
            </a:extLst>
          </p:cNvPr>
          <p:cNvCxnSpPr>
            <a:cxnSpLocks/>
            <a:stCxn id="15" idx="2"/>
          </p:cNvCxnSpPr>
          <p:nvPr/>
        </p:nvCxnSpPr>
        <p:spPr>
          <a:xfrm>
            <a:off x="7313098" y="2957449"/>
            <a:ext cx="9653" cy="798696"/>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47B39A7D-3911-C441-8FB5-69D1DD624957}"/>
              </a:ext>
            </a:extLst>
          </p:cNvPr>
          <p:cNvSpPr txBox="1"/>
          <p:nvPr/>
        </p:nvSpPr>
        <p:spPr>
          <a:xfrm>
            <a:off x="5717290" y="4254709"/>
            <a:ext cx="2492534" cy="1055608"/>
          </a:xfrm>
          <a:prstGeom prst="roundRect">
            <a:avLst/>
          </a:prstGeom>
          <a:solidFill>
            <a:schemeClr val="accent5"/>
          </a:solidFill>
          <a:ln>
            <a:noFill/>
          </a:ln>
        </p:spPr>
        <p:style>
          <a:lnRef idx="3">
            <a:schemeClr val="lt1"/>
          </a:lnRef>
          <a:fillRef idx="1">
            <a:schemeClr val="accent6"/>
          </a:fillRef>
          <a:effectRef idx="1">
            <a:schemeClr val="accent6"/>
          </a:effectRef>
          <a:fontRef idx="minor">
            <a:schemeClr val="lt1"/>
          </a:fontRef>
        </p:style>
        <p:txBody>
          <a:bodyPr wrap="square">
            <a:spAutoFit/>
          </a:bodyPr>
          <a:lstStyle>
            <a:defPPr>
              <a:defRPr lang="en-US"/>
            </a:defPPr>
            <a:lvl1pPr>
              <a:defRPr sz="1400" b="1"/>
            </a:lvl1pPr>
          </a:lstStyle>
          <a:p>
            <a:pPr algn="ctr"/>
            <a:r>
              <a:rPr lang="en-GB" dirty="0"/>
              <a:t>REPowerEU targets: PV, wind, heat pump and biomethane escalate with financial support</a:t>
            </a:r>
          </a:p>
        </p:txBody>
      </p:sp>
      <p:sp>
        <p:nvSpPr>
          <p:cNvPr id="20" name="TextBox 19">
            <a:extLst>
              <a:ext uri="{FF2B5EF4-FFF2-40B4-BE49-F238E27FC236}">
                <a16:creationId xmlns:a16="http://schemas.microsoft.com/office/drawing/2014/main" id="{C93F324B-5D4E-13C8-E4F4-CCB2188CED9A}"/>
              </a:ext>
            </a:extLst>
          </p:cNvPr>
          <p:cNvSpPr txBox="1"/>
          <p:nvPr/>
        </p:nvSpPr>
        <p:spPr>
          <a:xfrm>
            <a:off x="782665" y="2368345"/>
            <a:ext cx="2322258" cy="817245"/>
          </a:xfrm>
          <a:prstGeom prst="roundRect">
            <a:avLst/>
          </a:prstGeom>
          <a:solidFill>
            <a:schemeClr val="accent5"/>
          </a:solidFill>
          <a:ln>
            <a:noFill/>
          </a:ln>
        </p:spPr>
        <p:style>
          <a:lnRef idx="3">
            <a:schemeClr val="lt1"/>
          </a:lnRef>
          <a:fillRef idx="1">
            <a:schemeClr val="accent6"/>
          </a:fillRef>
          <a:effectRef idx="1">
            <a:schemeClr val="accent6"/>
          </a:effectRef>
          <a:fontRef idx="minor">
            <a:schemeClr val="lt1"/>
          </a:fontRef>
        </p:style>
        <p:txBody>
          <a:bodyPr wrap="square">
            <a:spAutoFit/>
          </a:bodyPr>
          <a:lstStyle>
            <a:defPPr>
              <a:defRPr lang="en-US"/>
            </a:defPPr>
            <a:lvl1pPr>
              <a:defRPr sz="1400" b="1"/>
            </a:lvl1pPr>
          </a:lstStyle>
          <a:p>
            <a:pPr algn="ctr"/>
            <a:r>
              <a:rPr lang="en-GB" dirty="0"/>
              <a:t>Biomethane trading certificates Union Database</a:t>
            </a:r>
          </a:p>
        </p:txBody>
      </p:sp>
      <p:sp>
        <p:nvSpPr>
          <p:cNvPr id="21" name="TextBox 20">
            <a:extLst>
              <a:ext uri="{FF2B5EF4-FFF2-40B4-BE49-F238E27FC236}">
                <a16:creationId xmlns:a16="http://schemas.microsoft.com/office/drawing/2014/main" id="{5FC10E50-DF08-6BD5-C79A-2287273FB8A5}"/>
              </a:ext>
            </a:extLst>
          </p:cNvPr>
          <p:cNvSpPr txBox="1"/>
          <p:nvPr/>
        </p:nvSpPr>
        <p:spPr>
          <a:xfrm>
            <a:off x="8730815" y="2387615"/>
            <a:ext cx="2670141" cy="578882"/>
          </a:xfrm>
          <a:prstGeom prst="roundRect">
            <a:avLst/>
          </a:prstGeom>
          <a:solidFill>
            <a:schemeClr val="accent5"/>
          </a:solidFill>
          <a:ln>
            <a:noFill/>
          </a:ln>
        </p:spPr>
        <p:style>
          <a:lnRef idx="3">
            <a:schemeClr val="lt1"/>
          </a:lnRef>
          <a:fillRef idx="1">
            <a:schemeClr val="accent6"/>
          </a:fillRef>
          <a:effectRef idx="1">
            <a:schemeClr val="accent6"/>
          </a:effectRef>
          <a:fontRef idx="minor">
            <a:schemeClr val="lt1"/>
          </a:fontRef>
        </p:style>
        <p:txBody>
          <a:bodyPr wrap="square">
            <a:spAutoFit/>
          </a:bodyPr>
          <a:lstStyle>
            <a:defPPr>
              <a:defRPr lang="en-US"/>
            </a:defPPr>
            <a:lvl1pPr>
              <a:defRPr sz="1400" b="1"/>
            </a:lvl1pPr>
          </a:lstStyle>
          <a:p>
            <a:pPr algn="ctr"/>
            <a:r>
              <a:rPr lang="en-GB" dirty="0"/>
              <a:t>CBAM, applying carbon price to imported goods</a:t>
            </a:r>
          </a:p>
        </p:txBody>
      </p:sp>
      <p:sp>
        <p:nvSpPr>
          <p:cNvPr id="22" name="TextBox 21">
            <a:extLst>
              <a:ext uri="{FF2B5EF4-FFF2-40B4-BE49-F238E27FC236}">
                <a16:creationId xmlns:a16="http://schemas.microsoft.com/office/drawing/2014/main" id="{CA803F23-665E-DE2F-3734-BF1BFDC01D5B}"/>
              </a:ext>
            </a:extLst>
          </p:cNvPr>
          <p:cNvSpPr txBox="1"/>
          <p:nvPr/>
        </p:nvSpPr>
        <p:spPr>
          <a:xfrm>
            <a:off x="2524798" y="4349806"/>
            <a:ext cx="2492535" cy="817245"/>
          </a:xfrm>
          <a:prstGeom prst="roundRect">
            <a:avLst/>
          </a:prstGeom>
          <a:solidFill>
            <a:schemeClr val="accent5"/>
          </a:solidFill>
          <a:ln>
            <a:noFill/>
          </a:ln>
        </p:spPr>
        <p:style>
          <a:lnRef idx="3">
            <a:schemeClr val="lt1"/>
          </a:lnRef>
          <a:fillRef idx="1">
            <a:schemeClr val="accent6"/>
          </a:fillRef>
          <a:effectRef idx="1">
            <a:schemeClr val="accent6"/>
          </a:effectRef>
          <a:fontRef idx="minor">
            <a:schemeClr val="lt1"/>
          </a:fontRef>
        </p:style>
        <p:txBody>
          <a:bodyPr wrap="square">
            <a:spAutoFit/>
          </a:bodyPr>
          <a:lstStyle>
            <a:defPPr>
              <a:defRPr lang="en-US"/>
            </a:defPPr>
            <a:lvl1pPr>
              <a:defRPr sz="1400" b="1"/>
            </a:lvl1pPr>
          </a:lstStyle>
          <a:p>
            <a:pPr algn="ctr"/>
            <a:r>
              <a:rPr lang="en-GB" dirty="0"/>
              <a:t>ETS2 operational launch</a:t>
            </a:r>
          </a:p>
          <a:p>
            <a:pPr algn="ctr"/>
            <a:r>
              <a:rPr lang="en-GB" dirty="0"/>
              <a:t>(including buildings and transport)</a:t>
            </a:r>
          </a:p>
        </p:txBody>
      </p:sp>
      <p:cxnSp>
        <p:nvCxnSpPr>
          <p:cNvPr id="23" name="Straight Connector 22">
            <a:extLst>
              <a:ext uri="{FF2B5EF4-FFF2-40B4-BE49-F238E27FC236}">
                <a16:creationId xmlns:a16="http://schemas.microsoft.com/office/drawing/2014/main" id="{BBA3044C-D03B-E36D-4D11-1C08F0D77C09}"/>
              </a:ext>
            </a:extLst>
          </p:cNvPr>
          <p:cNvCxnSpPr>
            <a:cxnSpLocks/>
            <a:stCxn id="20" idx="2"/>
          </p:cNvCxnSpPr>
          <p:nvPr/>
        </p:nvCxnSpPr>
        <p:spPr>
          <a:xfrm>
            <a:off x="1943794" y="3185590"/>
            <a:ext cx="0" cy="571332"/>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A411A34-8025-51BD-037E-4A2DB006296C}"/>
              </a:ext>
            </a:extLst>
          </p:cNvPr>
          <p:cNvCxnSpPr>
            <a:cxnSpLocks/>
          </p:cNvCxnSpPr>
          <p:nvPr/>
        </p:nvCxnSpPr>
        <p:spPr>
          <a:xfrm>
            <a:off x="3763679" y="3766088"/>
            <a:ext cx="0" cy="575289"/>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89909B7-755B-1BD9-9FCA-C2BB633E403A}"/>
              </a:ext>
            </a:extLst>
          </p:cNvPr>
          <p:cNvCxnSpPr>
            <a:cxnSpLocks/>
          </p:cNvCxnSpPr>
          <p:nvPr/>
        </p:nvCxnSpPr>
        <p:spPr>
          <a:xfrm>
            <a:off x="6953246" y="3770772"/>
            <a:ext cx="0" cy="604252"/>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00501B5-66D4-59C1-02BE-8DA090B66515}"/>
              </a:ext>
            </a:extLst>
          </p:cNvPr>
          <p:cNvSpPr txBox="1"/>
          <p:nvPr/>
        </p:nvSpPr>
        <p:spPr>
          <a:xfrm>
            <a:off x="3475809" y="2358402"/>
            <a:ext cx="2429233" cy="817245"/>
          </a:xfrm>
          <a:prstGeom prst="roundRect">
            <a:avLst/>
          </a:prstGeom>
          <a:solidFill>
            <a:schemeClr val="accent5"/>
          </a:solidFill>
          <a:ln>
            <a:noFill/>
          </a:ln>
        </p:spPr>
        <p:style>
          <a:lnRef idx="3">
            <a:schemeClr val="lt1"/>
          </a:lnRef>
          <a:fillRef idx="1">
            <a:schemeClr val="accent6"/>
          </a:fillRef>
          <a:effectRef idx="1">
            <a:schemeClr val="accent6"/>
          </a:effectRef>
          <a:fontRef idx="minor">
            <a:schemeClr val="lt1"/>
          </a:fontRef>
        </p:style>
        <p:txBody>
          <a:bodyPr wrap="square">
            <a:spAutoFit/>
          </a:bodyPr>
          <a:lstStyle>
            <a:defPPr>
              <a:defRPr lang="en-US"/>
            </a:defPPr>
            <a:lvl1pPr algn="ctr">
              <a:defRPr sz="1400" b="1"/>
            </a:lvl1pPr>
          </a:lstStyle>
          <a:p>
            <a:r>
              <a:rPr lang="en-GB" dirty="0"/>
              <a:t>Hydrogen Targets: electrolyser capacity, RFNBO industrial use</a:t>
            </a:r>
          </a:p>
        </p:txBody>
      </p:sp>
      <p:sp>
        <p:nvSpPr>
          <p:cNvPr id="32" name="TextBox 31">
            <a:extLst>
              <a:ext uri="{FF2B5EF4-FFF2-40B4-BE49-F238E27FC236}">
                <a16:creationId xmlns:a16="http://schemas.microsoft.com/office/drawing/2014/main" id="{D28C6941-8AB0-47F1-29FA-F4A312294EDE}"/>
              </a:ext>
            </a:extLst>
          </p:cNvPr>
          <p:cNvSpPr txBox="1"/>
          <p:nvPr/>
        </p:nvSpPr>
        <p:spPr>
          <a:xfrm>
            <a:off x="8675144" y="4375024"/>
            <a:ext cx="2299753" cy="340519"/>
          </a:xfrm>
          <a:prstGeom prst="roundRect">
            <a:avLst/>
          </a:prstGeom>
          <a:solidFill>
            <a:schemeClr val="accent5"/>
          </a:solidFill>
          <a:ln>
            <a:noFill/>
          </a:ln>
        </p:spPr>
        <p:style>
          <a:lnRef idx="3">
            <a:schemeClr val="lt1"/>
          </a:lnRef>
          <a:fillRef idx="1">
            <a:schemeClr val="accent6"/>
          </a:fillRef>
          <a:effectRef idx="1">
            <a:schemeClr val="accent6"/>
          </a:effectRef>
          <a:fontRef idx="minor">
            <a:schemeClr val="lt1"/>
          </a:fontRef>
        </p:style>
        <p:txBody>
          <a:bodyPr wrap="square">
            <a:spAutoFit/>
          </a:bodyPr>
          <a:lstStyle>
            <a:defPPr>
              <a:defRPr lang="en-US"/>
            </a:defPPr>
            <a:lvl1pPr>
              <a:defRPr sz="1400" b="1"/>
            </a:lvl1pPr>
          </a:lstStyle>
          <a:p>
            <a:pPr algn="ctr"/>
            <a:r>
              <a:rPr lang="en-GB" dirty="0"/>
              <a:t>EU Zero-Emission Cars</a:t>
            </a:r>
          </a:p>
        </p:txBody>
      </p:sp>
      <p:cxnSp>
        <p:nvCxnSpPr>
          <p:cNvPr id="54" name="Straight Connector 53">
            <a:extLst>
              <a:ext uri="{FF2B5EF4-FFF2-40B4-BE49-F238E27FC236}">
                <a16:creationId xmlns:a16="http://schemas.microsoft.com/office/drawing/2014/main" id="{95541B89-AA3E-FCE5-EEF8-3F4C918FE17C}"/>
              </a:ext>
            </a:extLst>
          </p:cNvPr>
          <p:cNvCxnSpPr>
            <a:cxnSpLocks/>
            <a:stCxn id="30" idx="2"/>
          </p:cNvCxnSpPr>
          <p:nvPr/>
        </p:nvCxnSpPr>
        <p:spPr>
          <a:xfrm flipH="1">
            <a:off x="4689358" y="3175647"/>
            <a:ext cx="1068" cy="580498"/>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333D1BB-9AFD-083D-2D55-44EC97981982}"/>
              </a:ext>
            </a:extLst>
          </p:cNvPr>
          <p:cNvCxnSpPr>
            <a:cxnSpLocks/>
          </p:cNvCxnSpPr>
          <p:nvPr/>
        </p:nvCxnSpPr>
        <p:spPr>
          <a:xfrm>
            <a:off x="9803734" y="3766088"/>
            <a:ext cx="0" cy="597659"/>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14528BAA-C679-5147-FC59-D6F94739D1FB}"/>
              </a:ext>
            </a:extLst>
          </p:cNvPr>
          <p:cNvCxnSpPr>
            <a:cxnSpLocks/>
          </p:cNvCxnSpPr>
          <p:nvPr/>
        </p:nvCxnSpPr>
        <p:spPr>
          <a:xfrm>
            <a:off x="10065948" y="2944208"/>
            <a:ext cx="0" cy="839521"/>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4FDBA3BE-14F9-5BBE-4C25-664B0E40242C}"/>
              </a:ext>
            </a:extLst>
          </p:cNvPr>
          <p:cNvSpPr txBox="1">
            <a:spLocks noChangeArrowheads="1"/>
          </p:cNvSpPr>
          <p:nvPr/>
        </p:nvSpPr>
        <p:spPr bwMode="auto">
          <a:xfrm>
            <a:off x="698175" y="6464493"/>
            <a:ext cx="10917052" cy="238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lr>
                <a:srgbClr val="3678BD"/>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1pPr>
            <a:lvl2pPr marL="742950" indent="-285750">
              <a:lnSpc>
                <a:spcPct val="90000"/>
              </a:lnSpc>
              <a:spcBef>
                <a:spcPts val="500"/>
              </a:spcBef>
              <a:buClr>
                <a:srgbClr val="3678BD"/>
              </a:buClr>
              <a:buFont typeface="Wingdings" panose="05000000000000000000" pitchFamily="2" charset="2"/>
              <a:buChar char="§"/>
              <a:defRPr>
                <a:solidFill>
                  <a:schemeClr val="tx1"/>
                </a:solidFill>
                <a:latin typeface="Arial" panose="020B0604020202020204" pitchFamily="34" charset="0"/>
                <a:cs typeface="Arial" panose="020B0604020202020204" pitchFamily="34" charset="0"/>
              </a:defRPr>
            </a:lvl2pPr>
            <a:lvl3pPr marL="1143000" indent="-228600">
              <a:lnSpc>
                <a:spcPct val="90000"/>
              </a:lnSpc>
              <a:spcBef>
                <a:spcPts val="500"/>
              </a:spcBef>
              <a:buClr>
                <a:srgbClr val="3678BD"/>
              </a:buCl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3pPr>
            <a:lvl4pPr marL="1600200" indent="-228600">
              <a:lnSpc>
                <a:spcPct val="90000"/>
              </a:lnSpc>
              <a:spcBef>
                <a:spcPts val="500"/>
              </a:spcBef>
              <a:buClr>
                <a:srgbClr val="3678BD"/>
              </a:buClr>
              <a:buFont typeface="System Font Regular"/>
              <a:buChar char="-"/>
              <a:defRPr sz="1600">
                <a:solidFill>
                  <a:schemeClr val="tx1"/>
                </a:solidFill>
                <a:latin typeface="Arial" panose="020B0604020202020204" pitchFamily="34" charset="0"/>
                <a:cs typeface="Arial" panose="020B0604020202020204" pitchFamily="34" charset="0"/>
              </a:defRPr>
            </a:lvl4pPr>
            <a:lvl5pPr marL="2057400" indent="-228600">
              <a:lnSpc>
                <a:spcPct val="90000"/>
              </a:lnSpc>
              <a:spcBef>
                <a:spcPts val="500"/>
              </a:spcBef>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5pPr>
            <a:lvl6pPr marL="2514600" indent="-228600" defTabSz="457200" eaLnBrk="0" fontAlgn="base" hangingPunct="0">
              <a:lnSpc>
                <a:spcPct val="90000"/>
              </a:lnSpc>
              <a:spcBef>
                <a:spcPts val="500"/>
              </a:spcBef>
              <a:spcAft>
                <a:spcPct val="0"/>
              </a:spcAft>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6pPr>
            <a:lvl7pPr marL="2971800" indent="-228600" defTabSz="457200" eaLnBrk="0" fontAlgn="base" hangingPunct="0">
              <a:lnSpc>
                <a:spcPct val="90000"/>
              </a:lnSpc>
              <a:spcBef>
                <a:spcPts val="500"/>
              </a:spcBef>
              <a:spcAft>
                <a:spcPct val="0"/>
              </a:spcAft>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7pPr>
            <a:lvl8pPr marL="3429000" indent="-228600" defTabSz="457200" eaLnBrk="0" fontAlgn="base" hangingPunct="0">
              <a:lnSpc>
                <a:spcPct val="90000"/>
              </a:lnSpc>
              <a:spcBef>
                <a:spcPts val="500"/>
              </a:spcBef>
              <a:spcAft>
                <a:spcPct val="0"/>
              </a:spcAft>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8pPr>
            <a:lvl9pPr marL="3886200" indent="-228600" defTabSz="457200" eaLnBrk="0" fontAlgn="base" hangingPunct="0">
              <a:lnSpc>
                <a:spcPct val="90000"/>
              </a:lnSpc>
              <a:spcBef>
                <a:spcPts val="500"/>
              </a:spcBef>
              <a:spcAft>
                <a:spcPct val="0"/>
              </a:spcAft>
              <a:buClr>
                <a:srgbClr val="3678BD"/>
              </a:buClr>
              <a:buFont typeface="System Font Regular"/>
              <a:buChar char="-"/>
              <a:defRPr sz="1400">
                <a:solidFill>
                  <a:srgbClr val="404040"/>
                </a:solidFill>
                <a:latin typeface="Arial" panose="020B0604020202020204" pitchFamily="34" charset="0"/>
                <a:cs typeface="Arial" panose="020B0604020202020204" pitchFamily="34" charset="0"/>
              </a:defRPr>
            </a:lvl9pPr>
          </a:lstStyle>
          <a:p>
            <a:pPr eaLnBrk="1" hangingPunct="1">
              <a:lnSpc>
                <a:spcPct val="100000"/>
              </a:lnSpc>
              <a:spcBef>
                <a:spcPct val="0"/>
              </a:spcBef>
              <a:buClrTx/>
              <a:buFontTx/>
              <a:buNone/>
            </a:pPr>
            <a:r>
              <a:rPr lang="en-GB" altLang="en-US" sz="950" dirty="0">
                <a:solidFill>
                  <a:srgbClr val="7F7F7F"/>
                </a:solidFill>
              </a:rPr>
              <a:t>Note: The selection is representative only and timelines are non-linear. Each key policy measure comprises a complex and evolving set of rules, targets, and sub-regulations.</a:t>
            </a:r>
          </a:p>
        </p:txBody>
      </p:sp>
    </p:spTree>
    <p:extLst>
      <p:ext uri="{BB962C8B-B14F-4D97-AF65-F5344CB8AC3E}">
        <p14:creationId xmlns:p14="http://schemas.microsoft.com/office/powerpoint/2010/main" val="1129283611"/>
      </p:ext>
    </p:extLst>
  </p:cSld>
  <p:clrMapOvr>
    <a:masterClrMapping/>
  </p:clrMapOvr>
</p:sld>
</file>

<file path=ppt/theme/theme1.xml><?xml version="1.0" encoding="utf-8"?>
<a:theme xmlns:a="http://schemas.openxmlformats.org/drawingml/2006/main" name="4_ACER THEME">
  <a:themeElements>
    <a:clrScheme name="ACER VIVID">
      <a:dk1>
        <a:srgbClr val="000000"/>
      </a:dk1>
      <a:lt1>
        <a:srgbClr val="FFFFFF"/>
      </a:lt1>
      <a:dk2>
        <a:srgbClr val="004FEE"/>
      </a:dk2>
      <a:lt2>
        <a:srgbClr val="E6E6E6"/>
      </a:lt2>
      <a:accent1>
        <a:srgbClr val="004FEE"/>
      </a:accent1>
      <a:accent2>
        <a:srgbClr val="9BE6DF"/>
      </a:accent2>
      <a:accent3>
        <a:srgbClr val="FEEA70"/>
      </a:accent3>
      <a:accent4>
        <a:srgbClr val="81F39C"/>
      </a:accent4>
      <a:accent5>
        <a:srgbClr val="BC9BFD"/>
      </a:accent5>
      <a:accent6>
        <a:srgbClr val="FC8585"/>
      </a:accent6>
      <a:hlink>
        <a:srgbClr val="004FEE"/>
      </a:hlink>
      <a:folHlink>
        <a:srgbClr val="004FE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t">
        <a:normAutofit/>
      </a:bodyPr>
      <a:lstStyle>
        <a:defPPr algn="l">
          <a:defRPr b="1" dirty="0" smtClean="0">
            <a:solidFill>
              <a:schemeClr val="accent1"/>
            </a:solidFill>
          </a:defRPr>
        </a:defPPr>
      </a:lstStyle>
    </a:txDef>
  </a:objectDefaults>
  <a:extraClrSchemeLst/>
  <a:extLst>
    <a:ext uri="{05A4C25C-085E-4340-85A3-A5531E510DB2}">
      <thm15:themeFamily xmlns:thm15="http://schemas.microsoft.com/office/thememl/2012/main" name="ACER Template for Presentations.pptx" id="{8A91DEFB-E877-4CC1-BA6E-1139CBDEF666}" vid="{DAD129F7-AACE-4232-ACAE-3B5F09B27189}"/>
    </a:ext>
  </a:extLst>
</a:theme>
</file>

<file path=ppt/theme/theme2.xml><?xml version="1.0" encoding="utf-8"?>
<a:theme xmlns:a="http://schemas.openxmlformats.org/drawingml/2006/main" name="ACER THEME">
  <a:themeElements>
    <a:clrScheme name="Custom 1">
      <a:dk1>
        <a:srgbClr val="000000"/>
      </a:dk1>
      <a:lt1>
        <a:srgbClr val="FFFFFF"/>
      </a:lt1>
      <a:dk2>
        <a:srgbClr val="004FEE"/>
      </a:dk2>
      <a:lt2>
        <a:srgbClr val="E6E6E6"/>
      </a:lt2>
      <a:accent1>
        <a:srgbClr val="004FEE"/>
      </a:accent1>
      <a:accent2>
        <a:srgbClr val="9BE6DF"/>
      </a:accent2>
      <a:accent3>
        <a:srgbClr val="FEEA70"/>
      </a:accent3>
      <a:accent4>
        <a:srgbClr val="81F39C"/>
      </a:accent4>
      <a:accent5>
        <a:srgbClr val="BC9BFD"/>
      </a:accent5>
      <a:accent6>
        <a:srgbClr val="FC8585"/>
      </a:accent6>
      <a:hlink>
        <a:srgbClr val="004FEE"/>
      </a:hlink>
      <a:folHlink>
        <a:srgbClr val="004FE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91440" tIns="45720" rIns="91440" bIns="45720" rtlCol="0" anchor="t">
        <a:normAutofit/>
      </a:bodyPr>
      <a:lstStyle>
        <a:defPPr algn="l">
          <a:spcAft>
            <a:spcPts val="600"/>
          </a:spcAft>
          <a:buClr>
            <a:schemeClr val="tx2"/>
          </a:buClr>
          <a:defRPr sz="2000" dirty="0" smtClean="0"/>
        </a:defPPr>
      </a:lstStyle>
    </a:txDef>
  </a:objectDefaults>
  <a:extraClrSchemeLst/>
  <a:extLst>
    <a:ext uri="{05A4C25C-085E-4340-85A3-A5531E510DB2}">
      <thm15:themeFamily xmlns:thm15="http://schemas.microsoft.com/office/thememl/2012/main" name="PPT" id="{D9E09348-408F-42EE-B250-4AD01F282914}" vid="{75FA9078-F5B6-47BA-BC69-78E9E75C9BC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67E0B14DDF496442AF692E3CB9BC926C" ma:contentTypeVersion="0" ma:contentTypeDescription="Criar um novo documento." ma:contentTypeScope="" ma:versionID="918d388a6b501c6f678fc4706e6987ac">
  <xsd:schema xmlns:xsd="http://www.w3.org/2001/XMLSchema" xmlns:xs="http://www.w3.org/2001/XMLSchema" xmlns:p="http://schemas.microsoft.com/office/2006/metadata/properties" targetNamespace="http://schemas.microsoft.com/office/2006/metadata/properties" ma:root="true" ma:fieldsID="7506b910cc15b996377c43172305fcf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C6C5D3-FD59-4773-8FC4-30A638F0B06C}"/>
</file>

<file path=customXml/itemProps2.xml><?xml version="1.0" encoding="utf-8"?>
<ds:datastoreItem xmlns:ds="http://schemas.openxmlformats.org/officeDocument/2006/customXml" ds:itemID="{CD8269AC-CDB5-4213-BA6E-3B4642EED461}">
  <ds:schemaRefs>
    <ds:schemaRef ds:uri="http://purl.org/dc/elements/1.1/"/>
    <ds:schemaRef ds:uri="http://purl.org/dc/terms/"/>
    <ds:schemaRef ds:uri="http://schemas.microsoft.com/office/2006/documentManagement/types"/>
    <ds:schemaRef ds:uri="http://schemas.microsoft.com/office/infopath/2007/PartnerControls"/>
    <ds:schemaRef ds:uri="http://www.w3.org/XML/1998/namespace"/>
    <ds:schemaRef ds:uri="http://schemas.openxmlformats.org/package/2006/metadata/core-propertie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97BBDD96-2A9E-420F-8E6F-188F26B2095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ACER Template for Presentations</Template>
  <TotalTime>61442</TotalTime>
  <Words>2869</Words>
  <Application>Microsoft Office PowerPoint</Application>
  <PresentationFormat>Widescreen</PresentationFormat>
  <Paragraphs>229</Paragraphs>
  <Slides>22</Slides>
  <Notes>11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22</vt:i4>
      </vt:variant>
    </vt:vector>
  </HeadingPairs>
  <TitlesOfParts>
    <vt:vector size="30" baseType="lpstr">
      <vt:lpstr>Aptos</vt:lpstr>
      <vt:lpstr>Arial</vt:lpstr>
      <vt:lpstr>Calibri</vt:lpstr>
      <vt:lpstr>Inter Medium</vt:lpstr>
      <vt:lpstr>System Font Regular</vt:lpstr>
      <vt:lpstr>Wingdings</vt:lpstr>
      <vt:lpstr>4_ACER THEME</vt:lpstr>
      <vt:lpstr>ACER THEME</vt:lpstr>
      <vt:lpstr>PowerPoint Presentation</vt:lpstr>
      <vt:lpstr>Agenda</vt:lpstr>
      <vt:lpstr>EU gas market has adapted to changed flows post-2022 …</vt:lpstr>
      <vt:lpstr>Supply diversification drives flows’ reconfiguration</vt:lpstr>
      <vt:lpstr>The interconnected market supported the gas flow shifts</vt:lpstr>
      <vt:lpstr>PowerPoint Presentation</vt:lpstr>
      <vt:lpstr>PowerPoint Presentation</vt:lpstr>
      <vt:lpstr>Congestion levels peaked in 2022 and fell post-2023</vt:lpstr>
      <vt:lpstr>Gas price spreads have converged since April 2026 </vt:lpstr>
      <vt:lpstr>Capacity allocation mechanism to change</vt:lpstr>
      <vt:lpstr>ACER monitoring activities follows the evolution of the market</vt:lpstr>
      <vt:lpstr>Decarbonisation</vt:lpstr>
      <vt:lpstr>EU gas demand evolution and decarbonisation efforts</vt:lpstr>
      <vt:lpstr>Renewables impact the operation of gas power plants</vt:lpstr>
      <vt:lpstr>Biomethane reduces import dependence and geopolitical risk</vt:lpstr>
      <vt:lpstr>PowerPoint Presentation</vt:lpstr>
      <vt:lpstr>ACER role and governance</vt:lpstr>
      <vt:lpstr>Annexes</vt:lpstr>
      <vt:lpstr>Both industry significance and its relative reliance on gas will shape the impacts of decarbonisation</vt:lpstr>
      <vt:lpstr>Carbon pricing is a lever for electricity decarbonisation</vt:lpstr>
      <vt:lpstr>Role of methane molecule in energy-sector emissions</vt:lpstr>
      <vt:lpstr>Decarbonisation cornerstones until 2040: key policy measures</vt:lpstr>
    </vt:vector>
  </TitlesOfParts>
  <Company>European agency for cooperation of energy regulators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Mock-up  ACER update on gas wholesale markets QX 202X</dc:title>
  <dc:creator>Mitja MALETIN (ACER)</dc:creator>
  <cp:lastModifiedBy>Csilla BARTOK (ACER)</cp:lastModifiedBy>
  <cp:revision>86</cp:revision>
  <cp:lastPrinted>2026-04-23T05:44:05Z</cp:lastPrinted>
  <dcterms:created xsi:type="dcterms:W3CDTF">2023-11-29T08:06:44Z</dcterms:created>
  <dcterms:modified xsi:type="dcterms:W3CDTF">2026-09-09T23:03:17Z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dafb8798-5e0a-4b8c-993e-225375d44723</vt:lpwstr>
  </property>
  <property fmtid="{D5CDD505-2E9C-101B-9397-08002B2CF9AE}" pid="3" name="ContentTypeId">
    <vt:lpwstr>0x01010067E0B14DDF496442AF692E3CB9BC926C</vt:lpwstr>
  </property>
</Properties>
</file>